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69" r:id="rId2"/>
    <p:sldId id="296" r:id="rId3"/>
    <p:sldId id="284" r:id="rId4"/>
    <p:sldId id="304" r:id="rId5"/>
    <p:sldId id="285" r:id="rId6"/>
    <p:sldId id="305" r:id="rId7"/>
    <p:sldId id="308" r:id="rId8"/>
    <p:sldId id="286" r:id="rId9"/>
    <p:sldId id="306" r:id="rId10"/>
    <p:sldId id="309" r:id="rId11"/>
    <p:sldId id="287" r:id="rId12"/>
    <p:sldId id="301" r:id="rId13"/>
    <p:sldId id="298" r:id="rId14"/>
    <p:sldId id="299" r:id="rId15"/>
    <p:sldId id="300" r:id="rId16"/>
    <p:sldId id="302" r:id="rId17"/>
    <p:sldId id="307" r:id="rId18"/>
    <p:sldId id="310" r:id="rId19"/>
    <p:sldId id="370" r:id="rId20"/>
    <p:sldId id="311" r:id="rId21"/>
    <p:sldId id="288" r:id="rId22"/>
    <p:sldId id="372" r:id="rId23"/>
    <p:sldId id="289" r:id="rId24"/>
    <p:sldId id="303" r:id="rId25"/>
    <p:sldId id="290" r:id="rId26"/>
    <p:sldId id="291" r:id="rId27"/>
    <p:sldId id="292" r:id="rId28"/>
    <p:sldId id="371" r:id="rId29"/>
    <p:sldId id="294" r:id="rId30"/>
    <p:sldId id="295" r:id="rId31"/>
    <p:sldId id="297"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UTM Aquarelle" panose="02040603050506020204" pitchFamily="18" charset="0"/>
      <p:regular r:id="rId42"/>
    </p:embeddedFont>
    <p:embeddedFont>
      <p:font typeface="UTM Mabella" panose="02040603050506020204" pitchFamily="18" charset="0"/>
      <p:regular r:id="rId43"/>
    </p:embeddedFont>
    <p:embeddedFont>
      <p:font typeface="UTM Showcard"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E7B"/>
    <a:srgbClr val="FDE9C1"/>
    <a:srgbClr val="5D881F"/>
    <a:srgbClr val="D3882C"/>
    <a:srgbClr val="B8DEF3"/>
    <a:srgbClr val="2571A4"/>
    <a:srgbClr val="28692E"/>
    <a:srgbClr val="7663A3"/>
    <a:srgbClr val="B8ECF7"/>
    <a:srgbClr val="5D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226" autoAdjust="0"/>
  </p:normalViewPr>
  <p:slideViewPr>
    <p:cSldViewPr>
      <p:cViewPr varScale="1">
        <p:scale>
          <a:sx n="54" d="100"/>
          <a:sy n="54" d="100"/>
        </p:scale>
        <p:origin x="75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25/3/2022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cảnh</a:t>
            </a:r>
            <a:r>
              <a:rPr lang="en-US" dirty="0"/>
              <a:t> </a:t>
            </a:r>
            <a:r>
              <a:rPr lang="en-US" dirty="0" err="1"/>
              <a:t>bè</a:t>
            </a:r>
            <a:r>
              <a:rPr lang="en-US" dirty="0"/>
              <a:t> </a:t>
            </a:r>
            <a:r>
              <a:rPr lang="en-US" dirty="0" err="1"/>
              <a:t>xuôi</a:t>
            </a:r>
            <a:r>
              <a:rPr lang="en-US" dirty="0"/>
              <a:t> </a:t>
            </a:r>
            <a:r>
              <a:rPr lang="en-US" dirty="0" err="1"/>
              <a:t>sông</a:t>
            </a:r>
            <a:r>
              <a:rPr lang="en-US" dirty="0"/>
              <a:t> MÃ (</a:t>
            </a:r>
            <a:r>
              <a:rPr lang="en-US" dirty="0" err="1"/>
              <a:t>không</a:t>
            </a:r>
            <a:r>
              <a:rPr lang="en-US" dirty="0"/>
              <a:t> </a:t>
            </a:r>
            <a:r>
              <a:rPr lang="en-US" dirty="0" err="1"/>
              <a:t>phải</a:t>
            </a:r>
            <a:r>
              <a:rPr lang="en-US" dirty="0"/>
              <a:t> </a:t>
            </a:r>
            <a:r>
              <a:rPr lang="en-US" dirty="0" err="1"/>
              <a:t>sông</a:t>
            </a:r>
            <a:r>
              <a:rPr lang="en-US" dirty="0"/>
              <a:t> La)</a:t>
            </a:r>
            <a:br>
              <a:rPr lang="en-US" dirty="0"/>
            </a:br>
            <a:r>
              <a:rPr lang="en-US" dirty="0" err="1"/>
              <a:t>Tác</a:t>
            </a:r>
            <a:r>
              <a:rPr lang="en-US" dirty="0"/>
              <a:t> </a:t>
            </a:r>
            <a:r>
              <a:rPr lang="en-US" dirty="0" err="1"/>
              <a:t>giả</a:t>
            </a:r>
            <a:r>
              <a:rPr lang="en-US" dirty="0"/>
              <a:t>: </a:t>
            </a:r>
            <a:r>
              <a:rPr lang="en-US" b="0" i="0" dirty="0">
                <a:solidFill>
                  <a:srgbClr val="000000"/>
                </a:solidFill>
                <a:effectLst/>
                <a:latin typeface="Roboto" panose="02000000000000000000" pitchFamily="2" charset="0"/>
              </a:rPr>
              <a:t>NSNA Lê </a:t>
            </a:r>
            <a:r>
              <a:rPr lang="en-US" b="0" i="0" dirty="0" err="1">
                <a:solidFill>
                  <a:srgbClr val="000000"/>
                </a:solidFill>
                <a:effectLst/>
                <a:latin typeface="Roboto" panose="02000000000000000000" pitchFamily="2" charset="0"/>
              </a:rPr>
              <a:t>Phức</a:t>
            </a:r>
            <a:r>
              <a:rPr lang="en-US" b="0" i="0" dirty="0">
                <a:solidFill>
                  <a:srgbClr val="000000"/>
                </a:solidFill>
                <a:effectLst/>
                <a:latin typeface="Roboto" panose="02000000000000000000" pitchFamily="2" charset="0"/>
              </a:rPr>
              <a:t> – </a:t>
            </a:r>
            <a:r>
              <a:rPr lang="en-US" b="0" i="0" dirty="0" err="1">
                <a:solidFill>
                  <a:srgbClr val="000000"/>
                </a:solidFill>
                <a:effectLst/>
                <a:latin typeface="Roboto" panose="02000000000000000000" pitchFamily="2" charset="0"/>
              </a:rPr>
              <a:t>nguyên</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Chủ</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tịch</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Hội</a:t>
            </a:r>
            <a:r>
              <a:rPr lang="en-US" b="0" i="0" dirty="0">
                <a:solidFill>
                  <a:srgbClr val="000000"/>
                </a:solidFill>
                <a:effectLst/>
                <a:latin typeface="Roboto" panose="02000000000000000000" pitchFamily="2" charset="0"/>
              </a:rPr>
              <a:t> NSNAVN</a:t>
            </a:r>
            <a:endParaRPr lang="en-US" dirty="0"/>
          </a:p>
        </p:txBody>
      </p:sp>
      <p:sp>
        <p:nvSpPr>
          <p:cNvPr id="4" name="Slide Number Placeholder 3"/>
          <p:cNvSpPr>
            <a:spLocks noGrp="1"/>
          </p:cNvSpPr>
          <p:nvPr>
            <p:ph type="sldNum" sz="quarter" idx="5"/>
          </p:nvPr>
        </p:nvSpPr>
        <p:spPr/>
        <p:txBody>
          <a:bodyPr/>
          <a:lstStyle/>
          <a:p>
            <a:fld id="{4939D300-36C3-4CD2-ABD9-B7359CDDF8AB}" type="slidenum">
              <a:rPr lang="en-US" smtClean="0"/>
              <a:t>24</a:t>
            </a:fld>
            <a:endParaRPr lang="en-US"/>
          </a:p>
        </p:txBody>
      </p:sp>
    </p:spTree>
    <p:extLst>
      <p:ext uri="{BB962C8B-B14F-4D97-AF65-F5344CB8AC3E}">
        <p14:creationId xmlns:p14="http://schemas.microsoft.com/office/powerpoint/2010/main" val="271149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90975" y="-4010026"/>
            <a:ext cx="10287000" cy="18307052"/>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758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1800" y="6305550"/>
            <a:ext cx="4305300" cy="43053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69856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95968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377AFAAD-050B-4D15-9D23-70642DB4885A}" type="slidenum">
              <a:rPr lang="en-US"/>
              <a:pPr>
                <a:defRPr/>
              </a:pPr>
              <a:t>‹#›</a:t>
            </a:fld>
            <a:endParaRPr lang="en-US"/>
          </a:p>
        </p:txBody>
      </p:sp>
    </p:spTree>
    <p:extLst>
      <p:ext uri="{BB962C8B-B14F-4D97-AF65-F5344CB8AC3E}">
        <p14:creationId xmlns:p14="http://schemas.microsoft.com/office/powerpoint/2010/main" val="346326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 id="214748366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2.jfif"/></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WordArt 3"/>
          <p:cNvSpPr>
            <a:spLocks noChangeArrowheads="1" noChangeShapeType="1" noTextEdit="1"/>
          </p:cNvSpPr>
          <p:nvPr/>
        </p:nvSpPr>
        <p:spPr bwMode="auto">
          <a:xfrm>
            <a:off x="4892040" y="914400"/>
            <a:ext cx="6995160" cy="8001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gradFill rotWithShape="1">
                  <a:gsLst>
                    <a:gs pos="0">
                      <a:srgbClr val="006600"/>
                    </a:gs>
                    <a:gs pos="50000">
                      <a:srgbClr val="FF0066"/>
                    </a:gs>
                    <a:gs pos="100000">
                      <a:srgbClr val="006600"/>
                    </a:gs>
                  </a:gsLst>
                  <a:lin ang="5400000" scaled="1"/>
                </a:gradFill>
                <a:latin typeface="Times New Roman"/>
                <a:cs typeface="Times New Roman"/>
              </a:rPr>
              <a:t>Kiểm tra bài cũ</a:t>
            </a:r>
          </a:p>
        </p:txBody>
      </p:sp>
      <p:sp>
        <p:nvSpPr>
          <p:cNvPr id="5" name="Text Box 9"/>
          <p:cNvSpPr txBox="1">
            <a:spLocks noChangeArrowheads="1"/>
          </p:cNvSpPr>
          <p:nvPr/>
        </p:nvSpPr>
        <p:spPr bwMode="auto">
          <a:xfrm>
            <a:off x="1485900" y="2743200"/>
            <a:ext cx="1645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Đọc</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bài</a:t>
            </a:r>
            <a:r>
              <a:rPr lang="en-US" sz="4800" b="1" dirty="0">
                <a:solidFill>
                  <a:srgbClr val="0000FF"/>
                </a:solidFill>
                <a:latin typeface="Times New Roman" pitchFamily="18" charset="0"/>
                <a:cs typeface="Times New Roman" pitchFamily="18" charset="0"/>
              </a:rPr>
              <a:t> : </a:t>
            </a:r>
            <a:r>
              <a:rPr lang="en-US" sz="4800" b="1" dirty="0" err="1">
                <a:solidFill>
                  <a:srgbClr val="0000FF"/>
                </a:solidFill>
                <a:latin typeface="Times New Roman" pitchFamily="18" charset="0"/>
                <a:cs typeface="Times New Roman" pitchFamily="18" charset="0"/>
              </a:rPr>
              <a:t>Anh</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hùng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lao</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động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Trần</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Đại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Nghĩa</a:t>
            </a:r>
            <a:r>
              <a:rPr lang="en-US" sz="4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482668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box(in)">
                                      <p:cBhvr>
                                        <p:cTn id="7" dur="500"/>
                                        <p:tgtEl>
                                          <p:spTgt spid="5837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dirty="0" err="1">
                <a:solidFill>
                  <a:srgbClr val="FF0000"/>
                </a:solidFill>
                <a:latin typeface="+mj-lt"/>
              </a:rPr>
              <a:t>Bè</a:t>
            </a:r>
            <a:r>
              <a:rPr lang="vi-VN" sz="3400" b="1" dirty="0">
                <a:solidFill>
                  <a:srgbClr val="FF0000"/>
                </a:solidFill>
                <a:latin typeface="+mj-lt"/>
              </a:rPr>
              <a:t> ta xuôi sông La</a:t>
            </a:r>
          </a:p>
          <a:p>
            <a:pPr algn="just"/>
            <a:r>
              <a:rPr lang="vi-VN" sz="3400" b="1" dirty="0">
                <a:solidFill>
                  <a:srgbClr val="FF0000"/>
                </a:solidFill>
                <a:latin typeface="+mj-lt"/>
              </a:rPr>
              <a:t>Dẻ cau cùng táu mật</a:t>
            </a:r>
          </a:p>
          <a:p>
            <a:pPr algn="just"/>
            <a:r>
              <a:rPr lang="vi-VN" sz="3400" b="1" dirty="0">
                <a:solidFill>
                  <a:srgbClr val="FF0000"/>
                </a:solidFill>
                <a:latin typeface="+mj-lt"/>
              </a:rPr>
              <a:t>Muồng đen và trai đất</a:t>
            </a:r>
          </a:p>
          <a:p>
            <a:pPr algn="just"/>
            <a:r>
              <a:rPr lang="vi-VN" sz="3400" b="1" dirty="0">
                <a:solidFill>
                  <a:srgbClr val="FF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B050"/>
                </a:solidFill>
                <a:latin typeface="+mj-lt"/>
              </a:rPr>
              <a:t>Sông La ơi sông La</a:t>
            </a:r>
          </a:p>
          <a:p>
            <a:pPr algn="just"/>
            <a:r>
              <a:rPr lang="vi-VN" sz="3400" b="1" dirty="0">
                <a:solidFill>
                  <a:srgbClr val="00B050"/>
                </a:solidFill>
                <a:latin typeface="+mj-lt"/>
              </a:rPr>
              <a:t>Trong veo như ánh mắt</a:t>
            </a:r>
          </a:p>
          <a:p>
            <a:pPr algn="just"/>
            <a:r>
              <a:rPr lang="vi-VN" sz="3400" b="1" dirty="0">
                <a:solidFill>
                  <a:srgbClr val="00B050"/>
                </a:solidFill>
                <a:latin typeface="+mj-lt"/>
              </a:rPr>
              <a:t>Bờ tre xanh im mát</a:t>
            </a:r>
          </a:p>
          <a:p>
            <a:pPr algn="just"/>
            <a:r>
              <a:rPr lang="vi-VN" sz="3400" b="1" dirty="0">
                <a:solidFill>
                  <a:srgbClr val="00B050"/>
                </a:solidFill>
                <a:latin typeface="+mj-lt"/>
              </a:rPr>
              <a:t>Mươn mướt đôi hàng mi.</a:t>
            </a:r>
            <a:endParaRPr lang="en-US" sz="3400" b="1" dirty="0">
              <a:solidFill>
                <a:srgbClr val="00B050"/>
              </a:solidFill>
              <a:latin typeface="+mj-lt"/>
            </a:endParaRPr>
          </a:p>
          <a:p>
            <a:pPr algn="just"/>
            <a:r>
              <a:rPr lang="vi-VN" sz="3400" b="1" dirty="0" err="1">
                <a:solidFill>
                  <a:srgbClr val="00B050"/>
                </a:solidFill>
                <a:latin typeface="+mj-lt"/>
              </a:rPr>
              <a:t>Bè</a:t>
            </a:r>
            <a:r>
              <a:rPr lang="vi-VN" sz="3400" b="1" dirty="0">
                <a:solidFill>
                  <a:srgbClr val="00B050"/>
                </a:solidFill>
                <a:latin typeface="+mj-lt"/>
              </a:rPr>
              <a:t> đi </a:t>
            </a:r>
            <a:r>
              <a:rPr lang="vi-VN" sz="3400" b="1" dirty="0" err="1">
                <a:solidFill>
                  <a:srgbClr val="00B050"/>
                </a:solidFill>
                <a:latin typeface="+mj-lt"/>
              </a:rPr>
              <a:t>chiều</a:t>
            </a:r>
            <a:r>
              <a:rPr lang="vi-VN" sz="3400" b="1" dirty="0">
                <a:solidFill>
                  <a:srgbClr val="00B050"/>
                </a:solidFill>
                <a:latin typeface="+mj-lt"/>
              </a:rPr>
              <a:t> </a:t>
            </a:r>
            <a:r>
              <a:rPr lang="vi-VN" sz="3400" b="1" dirty="0" err="1">
                <a:solidFill>
                  <a:srgbClr val="00B050"/>
                </a:solidFill>
                <a:latin typeface="+mj-lt"/>
              </a:rPr>
              <a:t>thầm</a:t>
            </a:r>
            <a:r>
              <a:rPr lang="vi-VN" sz="3400" b="1" dirty="0">
                <a:solidFill>
                  <a:srgbClr val="00B050"/>
                </a:solidFill>
                <a:latin typeface="+mj-lt"/>
              </a:rPr>
              <a:t> </a:t>
            </a:r>
            <a:r>
              <a:rPr lang="vi-VN" sz="3400" b="1" dirty="0" err="1">
                <a:solidFill>
                  <a:srgbClr val="00B050"/>
                </a:solidFill>
                <a:latin typeface="+mj-lt"/>
              </a:rPr>
              <a:t>thì</a:t>
            </a:r>
            <a:endParaRPr lang="vi-VN" sz="3400" b="1" dirty="0">
              <a:solidFill>
                <a:srgbClr val="00B050"/>
              </a:solidFill>
              <a:latin typeface="+mj-lt"/>
            </a:endParaRPr>
          </a:p>
          <a:p>
            <a:pPr algn="just"/>
            <a:r>
              <a:rPr lang="vi-VN" sz="3400" b="1" dirty="0" err="1">
                <a:solidFill>
                  <a:srgbClr val="00B050"/>
                </a:solidFill>
                <a:latin typeface="+mj-lt"/>
              </a:rPr>
              <a:t>Gỗ</a:t>
            </a:r>
            <a:r>
              <a:rPr lang="vi-VN" sz="3400" b="1" dirty="0">
                <a:solidFill>
                  <a:srgbClr val="00B050"/>
                </a:solidFill>
                <a:latin typeface="+mj-lt"/>
              </a:rPr>
              <a:t> </a:t>
            </a:r>
            <a:r>
              <a:rPr lang="vi-VN" sz="3400" b="1" dirty="0" err="1">
                <a:solidFill>
                  <a:srgbClr val="00B050"/>
                </a:solidFill>
                <a:latin typeface="+mj-lt"/>
              </a:rPr>
              <a:t>lượn</a:t>
            </a:r>
            <a:r>
              <a:rPr lang="vi-VN" sz="3400" b="1" dirty="0">
                <a:solidFill>
                  <a:srgbClr val="00B050"/>
                </a:solidFill>
                <a:latin typeface="+mj-lt"/>
              </a:rPr>
              <a:t> </a:t>
            </a:r>
            <a:r>
              <a:rPr lang="vi-VN" sz="3400" b="1" dirty="0" err="1">
                <a:solidFill>
                  <a:srgbClr val="00B050"/>
                </a:solidFill>
                <a:latin typeface="+mj-lt"/>
              </a:rPr>
              <a:t>đàn</a:t>
            </a:r>
            <a:r>
              <a:rPr lang="vi-VN" sz="3400" b="1" dirty="0">
                <a:solidFill>
                  <a:srgbClr val="00B050"/>
                </a:solidFill>
                <a:latin typeface="+mj-lt"/>
              </a:rPr>
              <a:t> thong </a:t>
            </a:r>
            <a:r>
              <a:rPr lang="vi-VN" sz="3400" b="1" dirty="0" err="1">
                <a:solidFill>
                  <a:srgbClr val="00B050"/>
                </a:solidFill>
                <a:latin typeface="+mj-lt"/>
              </a:rPr>
              <a:t>thả</a:t>
            </a:r>
            <a:endParaRPr lang="vi-VN" sz="3400" b="1" dirty="0">
              <a:solidFill>
                <a:srgbClr val="00B050"/>
              </a:solidFill>
              <a:latin typeface="+mj-lt"/>
            </a:endParaRPr>
          </a:p>
          <a:p>
            <a:pPr algn="just"/>
            <a:r>
              <a:rPr lang="vi-VN" sz="3400" b="1" dirty="0">
                <a:solidFill>
                  <a:srgbClr val="00B050"/>
                </a:solidFill>
                <a:latin typeface="+mj-lt"/>
              </a:rPr>
              <a:t>Như </a:t>
            </a:r>
            <a:r>
              <a:rPr lang="vi-VN" sz="3400" b="1" dirty="0" err="1">
                <a:solidFill>
                  <a:srgbClr val="00B050"/>
                </a:solidFill>
                <a:latin typeface="+mj-lt"/>
              </a:rPr>
              <a:t>bầy</a:t>
            </a:r>
            <a:r>
              <a:rPr lang="vi-VN" sz="3400" b="1" dirty="0">
                <a:solidFill>
                  <a:srgbClr val="00B050"/>
                </a:solidFill>
                <a:latin typeface="+mj-lt"/>
              </a:rPr>
              <a:t> trâu lim dim</a:t>
            </a:r>
          </a:p>
          <a:p>
            <a:pPr algn="just"/>
            <a:r>
              <a:rPr lang="vi-VN" sz="3400" b="1" dirty="0" err="1">
                <a:solidFill>
                  <a:srgbClr val="00B050"/>
                </a:solidFill>
                <a:latin typeface="+mj-lt"/>
              </a:rPr>
              <a:t>Đằm</a:t>
            </a:r>
            <a:r>
              <a:rPr lang="vi-VN" sz="3400" b="1" dirty="0">
                <a:solidFill>
                  <a:srgbClr val="00B050"/>
                </a:solidFill>
                <a:latin typeface="+mj-lt"/>
              </a:rPr>
              <a:t> </a:t>
            </a:r>
            <a:r>
              <a:rPr lang="vi-VN" sz="3400" b="1" dirty="0" err="1">
                <a:solidFill>
                  <a:srgbClr val="00B050"/>
                </a:solidFill>
                <a:latin typeface="+mj-lt"/>
              </a:rPr>
              <a:t>mình</a:t>
            </a:r>
            <a:r>
              <a:rPr lang="vi-VN" sz="3400" b="1" dirty="0">
                <a:solidFill>
                  <a:srgbClr val="00B050"/>
                </a:solidFill>
                <a:latin typeface="+mj-lt"/>
              </a:rPr>
              <a:t> trong êm ả</a:t>
            </a:r>
          </a:p>
          <a:p>
            <a:pPr algn="just"/>
            <a:r>
              <a:rPr lang="vi-VN" sz="3400" b="1" dirty="0" err="1">
                <a:solidFill>
                  <a:srgbClr val="00B050"/>
                </a:solidFill>
                <a:latin typeface="+mj-lt"/>
              </a:rPr>
              <a:t>Sóng</a:t>
            </a:r>
            <a:r>
              <a:rPr lang="vi-VN" sz="3400" b="1" dirty="0">
                <a:solidFill>
                  <a:srgbClr val="00B050"/>
                </a:solidFill>
                <a:latin typeface="+mj-lt"/>
              </a:rPr>
              <a:t> long lanh </a:t>
            </a:r>
            <a:r>
              <a:rPr lang="vi-VN" sz="3400" b="1" dirty="0" err="1">
                <a:solidFill>
                  <a:srgbClr val="00B050"/>
                </a:solidFill>
                <a:latin typeface="+mj-lt"/>
              </a:rPr>
              <a:t>vẩy</a:t>
            </a:r>
            <a:r>
              <a:rPr lang="vi-VN" sz="3400" b="1" dirty="0">
                <a:solidFill>
                  <a:srgbClr val="00B050"/>
                </a:solidFill>
                <a:latin typeface="+mj-lt"/>
              </a:rPr>
              <a:t> </a:t>
            </a:r>
            <a:r>
              <a:rPr lang="vi-VN" sz="3400" b="1" dirty="0" err="1">
                <a:solidFill>
                  <a:srgbClr val="00B050"/>
                </a:solidFill>
                <a:latin typeface="+mj-lt"/>
              </a:rPr>
              <a:t>cá</a:t>
            </a:r>
            <a:endParaRPr lang="vi-VN" sz="3400" b="1" dirty="0">
              <a:solidFill>
                <a:srgbClr val="00B050"/>
              </a:solidFill>
              <a:latin typeface="+mj-lt"/>
            </a:endParaRPr>
          </a:p>
          <a:p>
            <a:pPr algn="just"/>
            <a:r>
              <a:rPr lang="vi-VN" sz="3400" b="1" dirty="0">
                <a:solidFill>
                  <a:srgbClr val="00B050"/>
                </a:solidFill>
                <a:latin typeface="+mj-lt"/>
              </a:rPr>
              <a:t>Chim </a:t>
            </a:r>
            <a:r>
              <a:rPr lang="vi-VN" sz="3400" b="1" dirty="0" err="1">
                <a:solidFill>
                  <a:srgbClr val="00B050"/>
                </a:solidFill>
                <a:latin typeface="+mj-lt"/>
              </a:rPr>
              <a:t>hót</a:t>
            </a:r>
            <a:r>
              <a:rPr lang="vi-VN" sz="3400" b="1" dirty="0">
                <a:solidFill>
                  <a:srgbClr val="00B050"/>
                </a:solidFill>
                <a:latin typeface="+mj-lt"/>
              </a:rPr>
              <a:t> trên </a:t>
            </a:r>
            <a:r>
              <a:rPr lang="vi-VN" sz="3400" b="1" dirty="0" err="1">
                <a:solidFill>
                  <a:srgbClr val="00B050"/>
                </a:solidFill>
                <a:latin typeface="+mj-lt"/>
              </a:rPr>
              <a:t>bờ</a:t>
            </a:r>
            <a:r>
              <a:rPr lang="vi-VN" sz="3400" b="1" dirty="0">
                <a:solidFill>
                  <a:srgbClr val="00B050"/>
                </a:solidFill>
                <a:latin typeface="+mj-lt"/>
              </a:rPr>
              <a:t> đê.</a:t>
            </a:r>
            <a:endParaRPr lang="en-US" sz="3400" b="1" dirty="0">
              <a:solidFill>
                <a:srgbClr val="00B050"/>
              </a:solidFill>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dirty="0">
                <a:solidFill>
                  <a:srgbClr val="7030A0"/>
                </a:solidFill>
                <a:latin typeface="+mj-lt"/>
              </a:rPr>
              <a:t>Ta nằm nghe, nằm nghe</a:t>
            </a:r>
          </a:p>
          <a:p>
            <a:pPr algn="just"/>
            <a:r>
              <a:rPr lang="vi-VN" sz="3400" b="1" dirty="0">
                <a:solidFill>
                  <a:srgbClr val="7030A0"/>
                </a:solidFill>
                <a:latin typeface="+mj-lt"/>
              </a:rPr>
              <a:t>Giữa bốn bề ngây ngất</a:t>
            </a:r>
          </a:p>
          <a:p>
            <a:pPr algn="just"/>
            <a:r>
              <a:rPr lang="vi-VN" sz="3400" b="1" dirty="0">
                <a:solidFill>
                  <a:srgbClr val="7030A0"/>
                </a:solidFill>
                <a:latin typeface="+mj-lt"/>
              </a:rPr>
              <a:t>Mùi vôi xây rất say</a:t>
            </a:r>
          </a:p>
          <a:p>
            <a:pPr algn="just"/>
            <a:r>
              <a:rPr lang="vi-VN" sz="3400" b="1" dirty="0">
                <a:solidFill>
                  <a:srgbClr val="7030A0"/>
                </a:solidFill>
                <a:latin typeface="+mj-lt"/>
              </a:rPr>
              <a:t>Mùi lán cưa ngọt mát</a:t>
            </a:r>
          </a:p>
          <a:p>
            <a:pPr algn="just"/>
            <a:r>
              <a:rPr lang="vi-VN" sz="3400" b="1" dirty="0">
                <a:solidFill>
                  <a:srgbClr val="7030A0"/>
                </a:solidFill>
                <a:latin typeface="+mj-lt"/>
              </a:rPr>
              <a:t>Trong đạn bom đổ nát</a:t>
            </a:r>
          </a:p>
          <a:p>
            <a:pPr algn="just"/>
            <a:r>
              <a:rPr lang="vi-VN" sz="3400" b="1" dirty="0">
                <a:solidFill>
                  <a:srgbClr val="7030A0"/>
                </a:solidFill>
                <a:latin typeface="+mj-lt"/>
              </a:rPr>
              <a:t>Bừng tươi nụ ngói hồng</a:t>
            </a:r>
          </a:p>
          <a:p>
            <a:pPr algn="just"/>
            <a:r>
              <a:rPr lang="vi-VN" sz="3400" b="1" dirty="0">
                <a:solidFill>
                  <a:srgbClr val="7030A0"/>
                </a:solidFill>
                <a:latin typeface="+mj-lt"/>
              </a:rPr>
              <a:t>Đồng vàng hoa lúa trổ</a:t>
            </a:r>
          </a:p>
          <a:p>
            <a:pPr algn="just"/>
            <a:r>
              <a:rPr lang="vi-VN" sz="3400" b="1" dirty="0">
                <a:solidFill>
                  <a:srgbClr val="7030A0"/>
                </a:solidFill>
                <a:latin typeface="+mj-lt"/>
              </a:rPr>
              <a:t>Khói nở xòa như bông.</a:t>
            </a:r>
            <a:endParaRPr lang="en-US" sz="3400" b="1" dirty="0">
              <a:solidFill>
                <a:srgbClr val="7030A0"/>
              </a:solidFill>
              <a:latin typeface="+mj-lt"/>
            </a:endParaRPr>
          </a:p>
          <a:p>
            <a:pPr algn="r">
              <a:lnSpc>
                <a:spcPct val="150000"/>
              </a:lnSpc>
            </a:pP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Duy</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Thông</a:t>
            </a:r>
            <a:endParaRPr lang="vi-VN" sz="4400" dirty="0">
              <a:solidFill>
                <a:srgbClr val="C00000"/>
              </a:solidFill>
              <a:effectLst>
                <a:outerShdw blurRad="12700" dist="38100" dir="2700000" algn="tl">
                  <a:schemeClr val="accent2">
                    <a:lumMod val="60000"/>
                    <a:lumOff val="40000"/>
                  </a:schemeClr>
                </a:outerShdw>
              </a:effectLst>
              <a:latin typeface="OpenSans"/>
            </a:endParaRPr>
          </a:p>
        </p:txBody>
      </p:sp>
      <p:pic>
        <p:nvPicPr>
          <p:cNvPr id="5" name="Picture 25" descr="A picture containing text&#10;&#10;Description automatically generated">
            <a:extLst>
              <a:ext uri="{FF2B5EF4-FFF2-40B4-BE49-F238E27FC236}">
                <a16:creationId xmlns:a16="http://schemas.microsoft.com/office/drawing/2014/main" id="{6AF52BD5-F253-4881-89B2-8D0B9F97AA7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3151276" y="1866900"/>
            <a:ext cx="887323" cy="1172495"/>
          </a:xfrm>
          <a:prstGeom prst="rect">
            <a:avLst/>
          </a:prstGeom>
        </p:spPr>
      </p:pic>
      <p:pic>
        <p:nvPicPr>
          <p:cNvPr id="6" name="Picture 34" descr="A picture containing text&#10;&#10;Description automatically generated">
            <a:extLst>
              <a:ext uri="{FF2B5EF4-FFF2-40B4-BE49-F238E27FC236}">
                <a16:creationId xmlns:a16="http://schemas.microsoft.com/office/drawing/2014/main" id="{A77478AA-FE6C-4D26-B594-268917CF52B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3046557" y="4483790"/>
            <a:ext cx="998513" cy="1319420"/>
          </a:xfrm>
          <a:prstGeom prst="rect">
            <a:avLst/>
          </a:prstGeom>
        </p:spPr>
      </p:pic>
      <p:pic>
        <p:nvPicPr>
          <p:cNvPr id="7" name="Picture 39" descr="A picture containing text&#10;&#10;Description automatically generated">
            <a:extLst>
              <a:ext uri="{FF2B5EF4-FFF2-40B4-BE49-F238E27FC236}">
                <a16:creationId xmlns:a16="http://schemas.microsoft.com/office/drawing/2014/main" id="{978D9857-651F-41DA-8B27-5C23B2785C4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9841687" y="2171700"/>
            <a:ext cx="902513" cy="1192566"/>
          </a:xfrm>
          <a:prstGeom prst="rect">
            <a:avLst/>
          </a:prstGeom>
        </p:spPr>
      </p:pic>
    </p:spTree>
    <p:extLst>
      <p:ext uri="{BB962C8B-B14F-4D97-AF65-F5344CB8AC3E}">
        <p14:creationId xmlns:p14="http://schemas.microsoft.com/office/powerpoint/2010/main" val="785423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449640"/>
            <a:ext cx="9153125" cy="1862048"/>
          </a:xfrm>
          <a:prstGeom prst="rect">
            <a:avLst/>
          </a:prstGeom>
          <a:noFill/>
        </p:spPr>
        <p:txBody>
          <a:bodyPr wrap="square">
            <a:spAutoFit/>
          </a:bodyPr>
          <a:lstStyle/>
          <a:p>
            <a:pPr algn="ct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a:t>
            </a:r>
            <a:r>
              <a:rPr lang="en-US" sz="115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nghĩa</a:t>
            </a:r>
            <a:r>
              <a:rPr lang="en-US" sz="115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từ</a:t>
            </a:r>
            <a:endParaRPr lang="en-US" sz="2000" b="1" dirty="0">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A453587D-E482-4AB6-B143-210663D57721}"/>
              </a:ext>
            </a:extLst>
          </p:cNvPr>
          <p:cNvSpPr/>
          <p:nvPr/>
        </p:nvSpPr>
        <p:spPr>
          <a:xfrm>
            <a:off x="1638299" y="2933700"/>
            <a:ext cx="15011400" cy="4480329"/>
          </a:xfrm>
          <a:prstGeom prst="rect">
            <a:avLst/>
          </a:prstGeom>
        </p:spPr>
        <p:txBody>
          <a:bodyPr wrap="square">
            <a:spAutoFit/>
          </a:bodyPr>
          <a:lstStyle/>
          <a:p>
            <a:pPr indent="1035050" algn="just" defTabSz="114300">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Sông</a:t>
            </a:r>
            <a:r>
              <a:rPr lang="en-US" sz="6600" b="1" dirty="0">
                <a:solidFill>
                  <a:srgbClr val="000000"/>
                </a:solidFill>
                <a:latin typeface="Times New Roman" panose="02020603050405020304" pitchFamily="18" charset="0"/>
                <a:cs typeface="Times New Roman" panose="02020603050405020304" pitchFamily="18" charset="0"/>
              </a:rPr>
              <a:t> La: </a:t>
            </a:r>
            <a:r>
              <a:rPr lang="en-US" sz="6600" dirty="0">
                <a:solidFill>
                  <a:srgbClr val="000000"/>
                </a:solidFill>
                <a:latin typeface="Times New Roman" panose="02020603050405020304" pitchFamily="18" charset="0"/>
                <a:cs typeface="Times New Roman" panose="02020603050405020304" pitchFamily="18" charset="0"/>
              </a:rPr>
              <a:t>con </a:t>
            </a:r>
            <a:r>
              <a:rPr lang="en-US" sz="6600" dirty="0" err="1">
                <a:solidFill>
                  <a:srgbClr val="000000"/>
                </a:solidFill>
                <a:latin typeface="Times New Roman" panose="02020603050405020304" pitchFamily="18" charset="0"/>
                <a:cs typeface="Times New Roman" panose="02020603050405020304" pitchFamily="18" charset="0"/>
              </a:rPr>
              <a:t>sông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thuộc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tỉnh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Tĩnh</a:t>
            </a:r>
            <a:endParaRPr lang="en-US" sz="6600" dirty="0">
              <a:solidFill>
                <a:srgbClr val="000000"/>
              </a:solidFill>
              <a:latin typeface="Times New Roman" panose="02020603050405020304" pitchFamily="18" charset="0"/>
              <a:cs typeface="Times New Roman" panose="02020603050405020304" pitchFamily="18" charset="0"/>
            </a:endParaRPr>
          </a:p>
          <a:p>
            <a:pPr indent="908050" algn="just">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Dẻ</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a:solidFill>
                  <a:srgbClr val="000000"/>
                </a:solidFill>
                <a:latin typeface="Times New Roman" panose="02020603050405020304" pitchFamily="18" charset="0"/>
                <a:cs typeface="Times New Roman" panose="02020603050405020304" pitchFamily="18" charset="0"/>
              </a:rPr>
              <a:t>cau, </a:t>
            </a:r>
            <a:r>
              <a:rPr lang="en-US" sz="6600" b="1" dirty="0" err="1">
                <a:solidFill>
                  <a:srgbClr val="000000"/>
                </a:solidFill>
                <a:latin typeface="Times New Roman" panose="02020603050405020304" pitchFamily="18" charset="0"/>
                <a:cs typeface="Times New Roman" panose="02020603050405020304" pitchFamily="18" charset="0"/>
              </a:rPr>
              <a:t>táu</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mật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muồng</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đen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trai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đất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chun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hoa</a:t>
            </a:r>
            <a:r>
              <a:rPr lang="en-US" sz="6600" b="1"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tên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loại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gỗ</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quý</a:t>
            </a:r>
            <a:r>
              <a:rPr lang="en-US" sz="6600" dirty="0">
                <a:solidFill>
                  <a:srgbClr val="000000"/>
                </a:solidFill>
                <a:latin typeface="Times New Roman" panose="02020603050405020304" pitchFamily="18" charset="0"/>
                <a:cs typeface="Times New Roman" panose="02020603050405020304" pitchFamily="18" charset="0"/>
              </a:rPr>
              <a:t>.</a:t>
            </a:r>
            <a:endParaRPr lang="vi-VN" sz="6600" dirty="0">
              <a:solidFill>
                <a:srgbClr val="000000"/>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BEA9B95F-C8EE-4814-9ABA-DDAD63FBA288}"/>
              </a:ext>
            </a:extLst>
          </p:cNvPr>
          <p:cNvSpPr/>
          <p:nvPr/>
        </p:nvSpPr>
        <p:spPr>
          <a:xfrm rot="304199">
            <a:off x="17075756" y="7010202"/>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C28294-84A4-4B3C-BD65-AA28C7CAD515}"/>
              </a:ext>
            </a:extLst>
          </p:cNvPr>
          <p:cNvGrpSpPr/>
          <p:nvPr/>
        </p:nvGrpSpPr>
        <p:grpSpPr>
          <a:xfrm>
            <a:off x="9538020" y="4099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pic>
        <p:nvPicPr>
          <p:cNvPr id="4" name="Picture 3" descr="A picture containing tree, outdoor, plant, gum tree&#10;&#10;Description automatically generated">
            <a:extLst>
              <a:ext uri="{FF2B5EF4-FFF2-40B4-BE49-F238E27FC236}">
                <a16:creationId xmlns:a16="http://schemas.microsoft.com/office/drawing/2014/main" id="{AA4F8A3D-097B-4F86-A6AB-9F2259ECB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16820"/>
            <a:ext cx="6490020" cy="8653360"/>
          </a:xfrm>
          <a:prstGeom prst="rect">
            <a:avLst/>
          </a:prstGeom>
        </p:spPr>
      </p:pic>
    </p:spTree>
    <p:extLst>
      <p:ext uri="{BB962C8B-B14F-4D97-AF65-F5344CB8AC3E}">
        <p14:creationId xmlns:p14="http://schemas.microsoft.com/office/powerpoint/2010/main" val="4145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 desk&#10;&#10;Description automatically generated">
            <a:extLst>
              <a:ext uri="{FF2B5EF4-FFF2-40B4-BE49-F238E27FC236}">
                <a16:creationId xmlns:a16="http://schemas.microsoft.com/office/drawing/2014/main" id="{CF401B52-1116-47BB-9B2B-F256F313D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879455"/>
            <a:ext cx="10515600" cy="3645545"/>
          </a:xfrm>
          <a:prstGeom prst="rect">
            <a:avLst/>
          </a:prstGeom>
        </p:spPr>
      </p:pic>
      <p:pic>
        <p:nvPicPr>
          <p:cNvPr id="5" name="Picture 4" descr="A picture containing tree&#10;&#10;Description automatically generated">
            <a:extLst>
              <a:ext uri="{FF2B5EF4-FFF2-40B4-BE49-F238E27FC236}">
                <a16:creationId xmlns:a16="http://schemas.microsoft.com/office/drawing/2014/main" id="{05B60A7E-1CE4-45E4-957A-19F60885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9753600" cy="4953000"/>
          </a:xfrm>
          <a:prstGeom prst="rect">
            <a:avLst/>
          </a:prstGeom>
        </p:spPr>
      </p:pic>
      <p:grpSp>
        <p:nvGrpSpPr>
          <p:cNvPr id="6" name="Group 5">
            <a:extLst>
              <a:ext uri="{FF2B5EF4-FFF2-40B4-BE49-F238E27FC236}">
                <a16:creationId xmlns:a16="http://schemas.microsoft.com/office/drawing/2014/main" id="{D9C28294-84A4-4B3C-BD65-AA28C7CAD515}"/>
              </a:ext>
            </a:extLst>
          </p:cNvPr>
          <p:cNvGrpSpPr/>
          <p:nvPr/>
        </p:nvGrpSpPr>
        <p:grpSpPr>
          <a:xfrm>
            <a:off x="10668000" y="2194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37448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767C02F5-72F9-4B7F-902C-127D3EF3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069" y="3178112"/>
            <a:ext cx="6989240" cy="4946442"/>
          </a:xfrm>
          <a:prstGeom prst="rect">
            <a:avLst/>
          </a:prstGeom>
        </p:spPr>
      </p:pic>
      <p:grpSp>
        <p:nvGrpSpPr>
          <p:cNvPr id="4" name="Group 3">
            <a:extLst>
              <a:ext uri="{FF2B5EF4-FFF2-40B4-BE49-F238E27FC236}">
                <a16:creationId xmlns:a16="http://schemas.microsoft.com/office/drawing/2014/main" id="{0EC638A8-2A82-4A67-95FF-06530EE4E20D}"/>
              </a:ext>
            </a:extLst>
          </p:cNvPr>
          <p:cNvGrpSpPr/>
          <p:nvPr/>
        </p:nvGrpSpPr>
        <p:grpSpPr>
          <a:xfrm>
            <a:off x="4143375" y="529356"/>
            <a:ext cx="10591800" cy="2088297"/>
            <a:chOff x="-457200" y="5275421"/>
            <a:chExt cx="10591800" cy="2088297"/>
          </a:xfrm>
        </p:grpSpPr>
        <p:pic>
          <p:nvPicPr>
            <p:cNvPr id="7" name="Picture 6" descr="A picture containing light&#10;&#10;Description automatically generated">
              <a:extLst>
                <a:ext uri="{FF2B5EF4-FFF2-40B4-BE49-F238E27FC236}">
                  <a16:creationId xmlns:a16="http://schemas.microsoft.com/office/drawing/2014/main" id="{781C7845-564D-48EF-85FF-D8F1BA2C5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 t="18635" r="180" b="65512"/>
            <a:stretch/>
          </p:blipFill>
          <p:spPr>
            <a:xfrm flipH="1">
              <a:off x="-457200" y="5275421"/>
              <a:ext cx="10591800" cy="2088297"/>
            </a:xfrm>
            <a:prstGeom prst="rect">
              <a:avLst/>
            </a:prstGeom>
          </p:spPr>
        </p:pic>
        <p:sp>
          <p:nvSpPr>
            <p:cNvPr id="6" name="TextBox 5">
              <a:extLst>
                <a:ext uri="{FF2B5EF4-FFF2-40B4-BE49-F238E27FC236}">
                  <a16:creationId xmlns:a16="http://schemas.microsoft.com/office/drawing/2014/main" id="{F978E498-7982-41A4-AB34-841135024174}"/>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pic>
        <p:nvPicPr>
          <p:cNvPr id="10" name="Picture 9" descr="A picture containing indoor&#10;&#10;Description automatically generated">
            <a:extLst>
              <a:ext uri="{FF2B5EF4-FFF2-40B4-BE49-F238E27FC236}">
                <a16:creationId xmlns:a16="http://schemas.microsoft.com/office/drawing/2014/main" id="{E6ACD095-6C24-4F1F-9B46-B1899F2C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011" y="3178112"/>
            <a:ext cx="6603755" cy="4946442"/>
          </a:xfrm>
          <a:prstGeom prst="rect">
            <a:avLst/>
          </a:prstGeom>
        </p:spPr>
      </p:pic>
    </p:spTree>
    <p:extLst>
      <p:ext uri="{BB962C8B-B14F-4D97-AF65-F5344CB8AC3E}">
        <p14:creationId xmlns:p14="http://schemas.microsoft.com/office/powerpoint/2010/main" val="2993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10;&#10;Description automatically generated">
            <a:extLst>
              <a:ext uri="{FF2B5EF4-FFF2-40B4-BE49-F238E27FC236}">
                <a16:creationId xmlns:a16="http://schemas.microsoft.com/office/drawing/2014/main" id="{DB4AEA19-2B65-4A46-805F-09C2AF22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450" y="641747"/>
            <a:ext cx="5962650" cy="4471988"/>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CB1B019C-7903-49A2-A080-54C9D9494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4300"/>
            <a:ext cx="8858250" cy="5536406"/>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16132B2E-6E47-403A-B587-9A795E24D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 t="18635" r="180" b="65512"/>
          <a:stretch/>
        </p:blipFill>
        <p:spPr>
          <a:xfrm flipH="1">
            <a:off x="657225" y="1181100"/>
            <a:ext cx="10591800" cy="2088297"/>
          </a:xfrm>
          <a:prstGeom prst="rect">
            <a:avLst/>
          </a:prstGeom>
        </p:spPr>
      </p:pic>
      <p:sp>
        <p:nvSpPr>
          <p:cNvPr id="9" name="TextBox 8">
            <a:extLst>
              <a:ext uri="{FF2B5EF4-FFF2-40B4-BE49-F238E27FC236}">
                <a16:creationId xmlns:a16="http://schemas.microsoft.com/office/drawing/2014/main" id="{EE16599A-F17C-4B2C-A940-45B0F57FAEEE}"/>
              </a:ext>
            </a:extLst>
          </p:cNvPr>
          <p:cNvSpPr txBox="1"/>
          <p:nvPr/>
        </p:nvSpPr>
        <p:spPr>
          <a:xfrm>
            <a:off x="3114948" y="1181100"/>
            <a:ext cx="5156018" cy="1311449"/>
          </a:xfrm>
          <a:prstGeom prst="rect">
            <a:avLst/>
          </a:prstGeom>
          <a:noFill/>
        </p:spPr>
        <p:txBody>
          <a:bodyPr wrap="square">
            <a:spAutoFit/>
          </a:bodyPr>
          <a:lstStyle/>
          <a:p>
            <a:pPr algn="ctr">
              <a:lnSpc>
                <a:spcPct val="150000"/>
              </a:lnSpc>
              <a:spcBef>
                <a:spcPts val="750"/>
              </a:spcBef>
            </a:pPr>
            <a:r>
              <a:rPr lang="en-US" altLang="zh-CN" sz="6000" b="1">
                <a:solidFill>
                  <a:srgbClr val="7030A0"/>
                </a:solidFill>
                <a:latin typeface="Times New Roman" panose="02020603050405020304" pitchFamily="18" charset="0"/>
                <a:ea typeface="微软雅黑" pitchFamily="34" charset="-122"/>
                <a:cs typeface="Times New Roman" panose="02020603050405020304" pitchFamily="18" charset="0"/>
              </a:rPr>
              <a:t>gỗ trai</a:t>
            </a:r>
            <a:endParaRPr lang="zh-CN" altLang="en-US" sz="6000" b="1"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pic>
        <p:nvPicPr>
          <p:cNvPr id="5" name="Picture 4" descr="A picture containing table, old, stone&#10;&#10;Description automatically generated">
            <a:extLst>
              <a:ext uri="{FF2B5EF4-FFF2-40B4-BE49-F238E27FC236}">
                <a16:creationId xmlns:a16="http://schemas.microsoft.com/office/drawing/2014/main" id="{B02DC382-97CA-4D4D-BBD0-3A4B906C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50" y="5283994"/>
            <a:ext cx="6010275" cy="4507706"/>
          </a:xfrm>
          <a:prstGeom prst="rect">
            <a:avLst/>
          </a:prstGeom>
        </p:spPr>
      </p:pic>
    </p:spTree>
    <p:extLst>
      <p:ext uri="{BB962C8B-B14F-4D97-AF65-F5344CB8AC3E}">
        <p14:creationId xmlns:p14="http://schemas.microsoft.com/office/powerpoint/2010/main" val="29873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DF454-AF83-46FC-B742-1224E526774D}"/>
              </a:ext>
            </a:extLst>
          </p:cNvPr>
          <p:cNvGrpSpPr/>
          <p:nvPr/>
        </p:nvGrpSpPr>
        <p:grpSpPr>
          <a:xfrm>
            <a:off x="3867150" y="356627"/>
            <a:ext cx="10591800" cy="2107347"/>
            <a:chOff x="3867150" y="356627"/>
            <a:chExt cx="10591800" cy="2107347"/>
          </a:xfrm>
        </p:grpSpPr>
        <p:pic>
          <p:nvPicPr>
            <p:cNvPr id="2" name="Picture 1" descr="A picture containing light&#10;&#10;Description automatically generated">
              <a:extLst>
                <a:ext uri="{FF2B5EF4-FFF2-40B4-BE49-F238E27FC236}">
                  <a16:creationId xmlns:a16="http://schemas.microsoft.com/office/drawing/2014/main" id="{7AAC598F-F776-429C-AAA5-F9C4FF857B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867150" y="375677"/>
              <a:ext cx="10591800" cy="2088297"/>
            </a:xfrm>
            <a:prstGeom prst="rect">
              <a:avLst/>
            </a:prstGeom>
          </p:spPr>
        </p:pic>
        <p:sp>
          <p:nvSpPr>
            <p:cNvPr id="3" name="TextBox 2">
              <a:extLst>
                <a:ext uri="{FF2B5EF4-FFF2-40B4-BE49-F238E27FC236}">
                  <a16:creationId xmlns:a16="http://schemas.microsoft.com/office/drawing/2014/main" id="{283ADBF3-0C6B-4F4F-B4F6-3D99D723E1E1}"/>
                </a:ext>
              </a:extLst>
            </p:cNvPr>
            <p:cNvSpPr txBox="1"/>
            <p:nvPr/>
          </p:nvSpPr>
          <p:spPr>
            <a:xfrm>
              <a:off x="5486400" y="356627"/>
              <a:ext cx="6791052" cy="1311449"/>
            </a:xfrm>
            <a:prstGeom prst="rect">
              <a:avLst/>
            </a:prstGeom>
            <a:noFill/>
          </p:spPr>
          <p:txBody>
            <a:bodyPr wrap="square">
              <a:spAutoFit/>
            </a:bodyPr>
            <a:lstStyle/>
            <a:p>
              <a:pPr algn="ctr">
                <a:lnSpc>
                  <a:spcPct val="150000"/>
                </a:lnSpc>
                <a:spcBef>
                  <a:spcPts val="750"/>
                </a:spcBef>
              </a:pPr>
              <a:r>
                <a:rPr lang="en-US" altLang="zh-CN" sz="6000" b="1">
                  <a:solidFill>
                    <a:srgbClr val="00B050"/>
                  </a:solidFill>
                  <a:latin typeface="Times New Roman" panose="02020603050405020304" pitchFamily="18" charset="0"/>
                  <a:ea typeface="微软雅黑" pitchFamily="34" charset="-122"/>
                  <a:cs typeface="Times New Roman" panose="02020603050405020304" pitchFamily="18" charset="0"/>
                </a:rPr>
                <a:t>lát chun, lát hoa</a:t>
              </a:r>
              <a:endParaRPr lang="zh-CN" altLang="en-US" sz="6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Picture 5" descr="A picture containing indoor, floor, wooden, room&#10;&#10;Description automatically generated">
            <a:extLst>
              <a:ext uri="{FF2B5EF4-FFF2-40B4-BE49-F238E27FC236}">
                <a16:creationId xmlns:a16="http://schemas.microsoft.com/office/drawing/2014/main" id="{03BEC0D4-ED0A-43C6-B3A6-C1A91611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26" y="5805486"/>
            <a:ext cx="4733652" cy="3550239"/>
          </a:xfrm>
          <a:prstGeom prst="rect">
            <a:avLst/>
          </a:prstGeom>
        </p:spPr>
      </p:pic>
      <p:pic>
        <p:nvPicPr>
          <p:cNvPr id="8" name="Picture 7" descr="A picture containing ground, outdoor, dirt, grill&#10;&#10;Description automatically generated">
            <a:extLst>
              <a:ext uri="{FF2B5EF4-FFF2-40B4-BE49-F238E27FC236}">
                <a16:creationId xmlns:a16="http://schemas.microsoft.com/office/drawing/2014/main" id="{AA58BFC6-6847-4641-B7D7-5B432D75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850" y="2305049"/>
            <a:ext cx="3863341" cy="3219451"/>
          </a:xfrm>
          <a:prstGeom prst="rect">
            <a:avLst/>
          </a:prstGeom>
        </p:spPr>
      </p:pic>
      <p:pic>
        <p:nvPicPr>
          <p:cNvPr id="10" name="Picture 9" descr="A picture containing tree, outdoor, plant, forest&#10;&#10;Description automatically generated">
            <a:extLst>
              <a:ext uri="{FF2B5EF4-FFF2-40B4-BE49-F238E27FC236}">
                <a16:creationId xmlns:a16="http://schemas.microsoft.com/office/drawing/2014/main" id="{58BFDFD5-ADE1-45EE-A01A-972C626F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299" y="2276474"/>
            <a:ext cx="7058025" cy="7058025"/>
          </a:xfrm>
          <a:prstGeom prst="rect">
            <a:avLst/>
          </a:prstGeom>
        </p:spPr>
      </p:pic>
    </p:spTree>
    <p:extLst>
      <p:ext uri="{BB962C8B-B14F-4D97-AF65-F5344CB8AC3E}">
        <p14:creationId xmlns:p14="http://schemas.microsoft.com/office/powerpoint/2010/main" val="1995306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0" y="2476500"/>
            <a:ext cx="10820400" cy="6217087"/>
          </a:xfrm>
          <a:prstGeom prst="rect">
            <a:avLst/>
          </a:prstGeom>
          <a:noFill/>
        </p:spPr>
        <p:txBody>
          <a:bodyPr wrap="square">
            <a:spAutoFit/>
          </a:bodyPr>
          <a:lstStyle/>
          <a:p>
            <a:pPr algn="ct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đọc</a:t>
            </a:r>
            <a:endPar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endParaRPr>
          </a:p>
          <a:p>
            <a:pPr algn="ct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lần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3</a:t>
            </a:r>
            <a:endParaRPr lang="en-US" sz="3200" dirty="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29170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dirty="0" err="1">
                <a:solidFill>
                  <a:srgbClr val="FF0000"/>
                </a:solidFill>
                <a:latin typeface="+mj-lt"/>
              </a:rPr>
              <a:t>Bè</a:t>
            </a:r>
            <a:r>
              <a:rPr lang="vi-VN" sz="3400" b="1" dirty="0">
                <a:solidFill>
                  <a:srgbClr val="FF0000"/>
                </a:solidFill>
                <a:latin typeface="+mj-lt"/>
              </a:rPr>
              <a:t> ta xuôi sông La</a:t>
            </a:r>
          </a:p>
          <a:p>
            <a:pPr algn="just"/>
            <a:r>
              <a:rPr lang="vi-VN" sz="3400" b="1" dirty="0">
                <a:solidFill>
                  <a:srgbClr val="FF0000"/>
                </a:solidFill>
                <a:latin typeface="+mj-lt"/>
              </a:rPr>
              <a:t>Dẻ cau cùng táu mật</a:t>
            </a:r>
          </a:p>
          <a:p>
            <a:pPr algn="just"/>
            <a:r>
              <a:rPr lang="vi-VN" sz="3400" b="1" dirty="0">
                <a:solidFill>
                  <a:srgbClr val="FF0000"/>
                </a:solidFill>
                <a:latin typeface="+mj-lt"/>
              </a:rPr>
              <a:t>Muồng đen và trai đất</a:t>
            </a:r>
          </a:p>
          <a:p>
            <a:pPr algn="just"/>
            <a:r>
              <a:rPr lang="vi-VN" sz="3400" b="1" dirty="0">
                <a:solidFill>
                  <a:srgbClr val="FF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B050"/>
                </a:solidFill>
                <a:latin typeface="+mj-lt"/>
              </a:rPr>
              <a:t>Sông La ơi sông La</a:t>
            </a:r>
          </a:p>
          <a:p>
            <a:pPr algn="just"/>
            <a:r>
              <a:rPr lang="vi-VN" sz="3400" b="1" dirty="0">
                <a:solidFill>
                  <a:srgbClr val="00B050"/>
                </a:solidFill>
                <a:latin typeface="+mj-lt"/>
              </a:rPr>
              <a:t>Trong veo như ánh mắt</a:t>
            </a:r>
          </a:p>
          <a:p>
            <a:pPr algn="just"/>
            <a:r>
              <a:rPr lang="vi-VN" sz="3400" b="1" dirty="0">
                <a:solidFill>
                  <a:srgbClr val="00B050"/>
                </a:solidFill>
                <a:latin typeface="+mj-lt"/>
              </a:rPr>
              <a:t>Bờ tre xanh im mát</a:t>
            </a:r>
          </a:p>
          <a:p>
            <a:pPr algn="just"/>
            <a:r>
              <a:rPr lang="vi-VN" sz="3400" b="1" dirty="0">
                <a:solidFill>
                  <a:srgbClr val="00B050"/>
                </a:solidFill>
                <a:latin typeface="+mj-lt"/>
              </a:rPr>
              <a:t>Mươn mướt đôi hàng mi.</a:t>
            </a:r>
            <a:endParaRPr lang="en-US" sz="3400" b="1" dirty="0">
              <a:solidFill>
                <a:srgbClr val="00B050"/>
              </a:solidFill>
              <a:latin typeface="+mj-lt"/>
            </a:endParaRPr>
          </a:p>
          <a:p>
            <a:pPr algn="just"/>
            <a:r>
              <a:rPr lang="vi-VN" sz="3400" b="1" dirty="0" err="1">
                <a:solidFill>
                  <a:srgbClr val="00B050"/>
                </a:solidFill>
                <a:latin typeface="+mj-lt"/>
              </a:rPr>
              <a:t>Bè</a:t>
            </a:r>
            <a:r>
              <a:rPr lang="vi-VN" sz="3400" b="1" dirty="0">
                <a:solidFill>
                  <a:srgbClr val="00B050"/>
                </a:solidFill>
                <a:latin typeface="+mj-lt"/>
              </a:rPr>
              <a:t> đi </a:t>
            </a:r>
            <a:r>
              <a:rPr lang="vi-VN" sz="3400" b="1" dirty="0" err="1">
                <a:solidFill>
                  <a:srgbClr val="00B050"/>
                </a:solidFill>
                <a:latin typeface="+mj-lt"/>
              </a:rPr>
              <a:t>chiều</a:t>
            </a:r>
            <a:r>
              <a:rPr lang="vi-VN" sz="3400" b="1" dirty="0">
                <a:solidFill>
                  <a:srgbClr val="00B050"/>
                </a:solidFill>
                <a:latin typeface="+mj-lt"/>
              </a:rPr>
              <a:t> </a:t>
            </a:r>
            <a:r>
              <a:rPr lang="vi-VN" sz="3400" b="1" dirty="0" err="1">
                <a:solidFill>
                  <a:srgbClr val="00B050"/>
                </a:solidFill>
                <a:latin typeface="+mj-lt"/>
              </a:rPr>
              <a:t>thầm</a:t>
            </a:r>
            <a:r>
              <a:rPr lang="vi-VN" sz="3400" b="1" dirty="0">
                <a:solidFill>
                  <a:srgbClr val="00B050"/>
                </a:solidFill>
                <a:latin typeface="+mj-lt"/>
              </a:rPr>
              <a:t> </a:t>
            </a:r>
            <a:r>
              <a:rPr lang="vi-VN" sz="3400" b="1" dirty="0" err="1">
                <a:solidFill>
                  <a:srgbClr val="00B050"/>
                </a:solidFill>
                <a:latin typeface="+mj-lt"/>
              </a:rPr>
              <a:t>thì</a:t>
            </a:r>
            <a:endParaRPr lang="vi-VN" sz="3400" b="1" dirty="0">
              <a:solidFill>
                <a:srgbClr val="00B050"/>
              </a:solidFill>
              <a:latin typeface="+mj-lt"/>
            </a:endParaRPr>
          </a:p>
          <a:p>
            <a:pPr algn="just"/>
            <a:r>
              <a:rPr lang="vi-VN" sz="3400" b="1" dirty="0" err="1">
                <a:solidFill>
                  <a:srgbClr val="00B050"/>
                </a:solidFill>
                <a:latin typeface="+mj-lt"/>
              </a:rPr>
              <a:t>Gỗ</a:t>
            </a:r>
            <a:r>
              <a:rPr lang="vi-VN" sz="3400" b="1" dirty="0">
                <a:solidFill>
                  <a:srgbClr val="00B050"/>
                </a:solidFill>
                <a:latin typeface="+mj-lt"/>
              </a:rPr>
              <a:t> </a:t>
            </a:r>
            <a:r>
              <a:rPr lang="vi-VN" sz="3400" b="1" dirty="0" err="1">
                <a:solidFill>
                  <a:srgbClr val="00B050"/>
                </a:solidFill>
                <a:latin typeface="+mj-lt"/>
              </a:rPr>
              <a:t>lượn</a:t>
            </a:r>
            <a:r>
              <a:rPr lang="vi-VN" sz="3400" b="1" dirty="0">
                <a:solidFill>
                  <a:srgbClr val="00B050"/>
                </a:solidFill>
                <a:latin typeface="+mj-lt"/>
              </a:rPr>
              <a:t> </a:t>
            </a:r>
            <a:r>
              <a:rPr lang="vi-VN" sz="3400" b="1" dirty="0" err="1">
                <a:solidFill>
                  <a:srgbClr val="00B050"/>
                </a:solidFill>
                <a:latin typeface="+mj-lt"/>
              </a:rPr>
              <a:t>đàn</a:t>
            </a:r>
            <a:r>
              <a:rPr lang="vi-VN" sz="3400" b="1" dirty="0">
                <a:solidFill>
                  <a:srgbClr val="00B050"/>
                </a:solidFill>
                <a:latin typeface="+mj-lt"/>
              </a:rPr>
              <a:t> thong </a:t>
            </a:r>
            <a:r>
              <a:rPr lang="vi-VN" sz="3400" b="1" dirty="0" err="1">
                <a:solidFill>
                  <a:srgbClr val="00B050"/>
                </a:solidFill>
                <a:latin typeface="+mj-lt"/>
              </a:rPr>
              <a:t>thả</a:t>
            </a:r>
            <a:endParaRPr lang="vi-VN" sz="3400" b="1" dirty="0">
              <a:solidFill>
                <a:srgbClr val="00B050"/>
              </a:solidFill>
              <a:latin typeface="+mj-lt"/>
            </a:endParaRPr>
          </a:p>
          <a:p>
            <a:pPr algn="just"/>
            <a:r>
              <a:rPr lang="vi-VN" sz="3400" b="1" dirty="0">
                <a:solidFill>
                  <a:srgbClr val="00B050"/>
                </a:solidFill>
                <a:latin typeface="+mj-lt"/>
              </a:rPr>
              <a:t>Như </a:t>
            </a:r>
            <a:r>
              <a:rPr lang="vi-VN" sz="3400" b="1" dirty="0" err="1">
                <a:solidFill>
                  <a:srgbClr val="00B050"/>
                </a:solidFill>
                <a:latin typeface="+mj-lt"/>
              </a:rPr>
              <a:t>bầy</a:t>
            </a:r>
            <a:r>
              <a:rPr lang="vi-VN" sz="3400" b="1" dirty="0">
                <a:solidFill>
                  <a:srgbClr val="00B050"/>
                </a:solidFill>
                <a:latin typeface="+mj-lt"/>
              </a:rPr>
              <a:t> trâu lim dim</a:t>
            </a:r>
          </a:p>
          <a:p>
            <a:pPr algn="just"/>
            <a:r>
              <a:rPr lang="vi-VN" sz="3400" b="1" dirty="0" err="1">
                <a:solidFill>
                  <a:srgbClr val="00B050"/>
                </a:solidFill>
                <a:latin typeface="+mj-lt"/>
              </a:rPr>
              <a:t>Đằm</a:t>
            </a:r>
            <a:r>
              <a:rPr lang="vi-VN" sz="3400" b="1" dirty="0">
                <a:solidFill>
                  <a:srgbClr val="00B050"/>
                </a:solidFill>
                <a:latin typeface="+mj-lt"/>
              </a:rPr>
              <a:t> </a:t>
            </a:r>
            <a:r>
              <a:rPr lang="vi-VN" sz="3400" b="1" dirty="0" err="1">
                <a:solidFill>
                  <a:srgbClr val="00B050"/>
                </a:solidFill>
                <a:latin typeface="+mj-lt"/>
              </a:rPr>
              <a:t>mình</a:t>
            </a:r>
            <a:r>
              <a:rPr lang="vi-VN" sz="3400" b="1" dirty="0">
                <a:solidFill>
                  <a:srgbClr val="00B050"/>
                </a:solidFill>
                <a:latin typeface="+mj-lt"/>
              </a:rPr>
              <a:t> trong êm ả</a:t>
            </a:r>
          </a:p>
          <a:p>
            <a:pPr algn="just"/>
            <a:r>
              <a:rPr lang="vi-VN" sz="3400" b="1" dirty="0" err="1">
                <a:solidFill>
                  <a:srgbClr val="00B050"/>
                </a:solidFill>
                <a:latin typeface="+mj-lt"/>
              </a:rPr>
              <a:t>Sóng</a:t>
            </a:r>
            <a:r>
              <a:rPr lang="vi-VN" sz="3400" b="1" dirty="0">
                <a:solidFill>
                  <a:srgbClr val="00B050"/>
                </a:solidFill>
                <a:latin typeface="+mj-lt"/>
              </a:rPr>
              <a:t> long lanh </a:t>
            </a:r>
            <a:r>
              <a:rPr lang="vi-VN" sz="3400" b="1" dirty="0" err="1">
                <a:solidFill>
                  <a:srgbClr val="00B050"/>
                </a:solidFill>
                <a:latin typeface="+mj-lt"/>
              </a:rPr>
              <a:t>vẩy</a:t>
            </a:r>
            <a:r>
              <a:rPr lang="vi-VN" sz="3400" b="1" dirty="0">
                <a:solidFill>
                  <a:srgbClr val="00B050"/>
                </a:solidFill>
                <a:latin typeface="+mj-lt"/>
              </a:rPr>
              <a:t> </a:t>
            </a:r>
            <a:r>
              <a:rPr lang="vi-VN" sz="3400" b="1" dirty="0" err="1">
                <a:solidFill>
                  <a:srgbClr val="00B050"/>
                </a:solidFill>
                <a:latin typeface="+mj-lt"/>
              </a:rPr>
              <a:t>cá</a:t>
            </a:r>
            <a:endParaRPr lang="vi-VN" sz="3400" b="1" dirty="0">
              <a:solidFill>
                <a:srgbClr val="00B050"/>
              </a:solidFill>
              <a:latin typeface="+mj-lt"/>
            </a:endParaRPr>
          </a:p>
          <a:p>
            <a:pPr algn="just"/>
            <a:r>
              <a:rPr lang="vi-VN" sz="3400" b="1" dirty="0">
                <a:solidFill>
                  <a:srgbClr val="00B050"/>
                </a:solidFill>
                <a:latin typeface="+mj-lt"/>
              </a:rPr>
              <a:t>Chim </a:t>
            </a:r>
            <a:r>
              <a:rPr lang="vi-VN" sz="3400" b="1" dirty="0" err="1">
                <a:solidFill>
                  <a:srgbClr val="00B050"/>
                </a:solidFill>
                <a:latin typeface="+mj-lt"/>
              </a:rPr>
              <a:t>hót</a:t>
            </a:r>
            <a:r>
              <a:rPr lang="vi-VN" sz="3400" b="1" dirty="0">
                <a:solidFill>
                  <a:srgbClr val="00B050"/>
                </a:solidFill>
                <a:latin typeface="+mj-lt"/>
              </a:rPr>
              <a:t> trên </a:t>
            </a:r>
            <a:r>
              <a:rPr lang="vi-VN" sz="3400" b="1" dirty="0" err="1">
                <a:solidFill>
                  <a:srgbClr val="00B050"/>
                </a:solidFill>
                <a:latin typeface="+mj-lt"/>
              </a:rPr>
              <a:t>bờ</a:t>
            </a:r>
            <a:r>
              <a:rPr lang="vi-VN" sz="3400" b="1" dirty="0">
                <a:solidFill>
                  <a:srgbClr val="00B050"/>
                </a:solidFill>
                <a:latin typeface="+mj-lt"/>
              </a:rPr>
              <a:t> đê.</a:t>
            </a:r>
            <a:endParaRPr lang="en-US" sz="3400" b="1" dirty="0">
              <a:solidFill>
                <a:srgbClr val="00B050"/>
              </a:solidFill>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dirty="0">
                <a:solidFill>
                  <a:srgbClr val="7030A0"/>
                </a:solidFill>
                <a:latin typeface="+mj-lt"/>
              </a:rPr>
              <a:t>Ta nằm nghe, nằm nghe</a:t>
            </a:r>
          </a:p>
          <a:p>
            <a:pPr algn="just"/>
            <a:r>
              <a:rPr lang="vi-VN" sz="3400" b="1" dirty="0">
                <a:solidFill>
                  <a:srgbClr val="7030A0"/>
                </a:solidFill>
                <a:latin typeface="+mj-lt"/>
              </a:rPr>
              <a:t>Giữa bốn bề ngây ngất</a:t>
            </a:r>
          </a:p>
          <a:p>
            <a:pPr algn="just"/>
            <a:r>
              <a:rPr lang="vi-VN" sz="3400" b="1" dirty="0">
                <a:solidFill>
                  <a:srgbClr val="7030A0"/>
                </a:solidFill>
                <a:latin typeface="+mj-lt"/>
              </a:rPr>
              <a:t>Mùi vôi xây rất say</a:t>
            </a:r>
          </a:p>
          <a:p>
            <a:pPr algn="just"/>
            <a:r>
              <a:rPr lang="vi-VN" sz="3400" b="1" dirty="0">
                <a:solidFill>
                  <a:srgbClr val="7030A0"/>
                </a:solidFill>
                <a:latin typeface="+mj-lt"/>
              </a:rPr>
              <a:t>Mùi lán cưa ngọt mát</a:t>
            </a:r>
          </a:p>
          <a:p>
            <a:pPr algn="just"/>
            <a:r>
              <a:rPr lang="vi-VN" sz="3400" b="1" dirty="0">
                <a:solidFill>
                  <a:srgbClr val="7030A0"/>
                </a:solidFill>
                <a:latin typeface="+mj-lt"/>
              </a:rPr>
              <a:t>Trong đạn bom đổ nát</a:t>
            </a:r>
          </a:p>
          <a:p>
            <a:pPr algn="just"/>
            <a:r>
              <a:rPr lang="vi-VN" sz="3400" b="1" dirty="0">
                <a:solidFill>
                  <a:srgbClr val="7030A0"/>
                </a:solidFill>
                <a:latin typeface="+mj-lt"/>
              </a:rPr>
              <a:t>Bừng tươi nụ ngói hồng</a:t>
            </a:r>
          </a:p>
          <a:p>
            <a:pPr algn="just"/>
            <a:r>
              <a:rPr lang="vi-VN" sz="3400" b="1" dirty="0">
                <a:solidFill>
                  <a:srgbClr val="7030A0"/>
                </a:solidFill>
                <a:latin typeface="+mj-lt"/>
              </a:rPr>
              <a:t>Đồng vàng hoa lúa trổ</a:t>
            </a:r>
          </a:p>
          <a:p>
            <a:pPr algn="just"/>
            <a:r>
              <a:rPr lang="vi-VN" sz="3400" b="1" dirty="0">
                <a:solidFill>
                  <a:srgbClr val="7030A0"/>
                </a:solidFill>
                <a:latin typeface="+mj-lt"/>
              </a:rPr>
              <a:t>Khói nở xòa như bông.</a:t>
            </a:r>
            <a:endParaRPr lang="en-US" sz="3400" b="1" dirty="0">
              <a:solidFill>
                <a:srgbClr val="7030A0"/>
              </a:solidFill>
              <a:latin typeface="+mj-lt"/>
            </a:endParaRPr>
          </a:p>
          <a:p>
            <a:pPr algn="r">
              <a:lnSpc>
                <a:spcPct val="150000"/>
              </a:lnSpc>
            </a:pP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Duy</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Thông</a:t>
            </a:r>
            <a:endParaRPr lang="vi-VN" sz="4400" dirty="0">
              <a:solidFill>
                <a:srgbClr val="C00000"/>
              </a:solidFill>
              <a:effectLst>
                <a:outerShdw blurRad="12700" dist="38100" dir="2700000" algn="tl">
                  <a:schemeClr val="accent2">
                    <a:lumMod val="60000"/>
                    <a:lumOff val="40000"/>
                  </a:schemeClr>
                </a:outerShdw>
              </a:effectLst>
              <a:latin typeface="OpenSans"/>
            </a:endParaRPr>
          </a:p>
        </p:txBody>
      </p:sp>
      <p:pic>
        <p:nvPicPr>
          <p:cNvPr id="5" name="Picture 25" descr="A picture containing text&#10;&#10;Description automatically generated">
            <a:extLst>
              <a:ext uri="{FF2B5EF4-FFF2-40B4-BE49-F238E27FC236}">
                <a16:creationId xmlns:a16="http://schemas.microsoft.com/office/drawing/2014/main" id="{BCD24364-257B-4823-B555-C4FDA013F26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3151276" y="1866900"/>
            <a:ext cx="887323" cy="1172495"/>
          </a:xfrm>
          <a:prstGeom prst="rect">
            <a:avLst/>
          </a:prstGeom>
        </p:spPr>
      </p:pic>
      <p:pic>
        <p:nvPicPr>
          <p:cNvPr id="6" name="Picture 34" descr="A picture containing text&#10;&#10;Description automatically generated">
            <a:extLst>
              <a:ext uri="{FF2B5EF4-FFF2-40B4-BE49-F238E27FC236}">
                <a16:creationId xmlns:a16="http://schemas.microsoft.com/office/drawing/2014/main" id="{37F8EE54-446F-4E1D-89E5-DE7DBDEBBA2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3046557" y="4483790"/>
            <a:ext cx="998513" cy="1319420"/>
          </a:xfrm>
          <a:prstGeom prst="rect">
            <a:avLst/>
          </a:prstGeom>
        </p:spPr>
      </p:pic>
      <p:pic>
        <p:nvPicPr>
          <p:cNvPr id="7" name="Picture 39" descr="A picture containing text&#10;&#10;Description automatically generated">
            <a:extLst>
              <a:ext uri="{FF2B5EF4-FFF2-40B4-BE49-F238E27FC236}">
                <a16:creationId xmlns:a16="http://schemas.microsoft.com/office/drawing/2014/main" id="{4EBD7DD2-AF1F-4E32-A9AB-DD1FBEC1B43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9841687" y="2171700"/>
            <a:ext cx="902513" cy="1192566"/>
          </a:xfrm>
          <a:prstGeom prst="rect">
            <a:avLst/>
          </a:prstGeom>
        </p:spPr>
      </p:pic>
    </p:spTree>
    <p:extLst>
      <p:ext uri="{BB962C8B-B14F-4D97-AF65-F5344CB8AC3E}">
        <p14:creationId xmlns:p14="http://schemas.microsoft.com/office/powerpoint/2010/main" val="2673578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A678DC-2DEC-4F18-BABA-38F827A32F27}"/>
              </a:ext>
            </a:extLst>
          </p:cNvPr>
          <p:cNvSpPr txBox="1"/>
          <p:nvPr/>
        </p:nvSpPr>
        <p:spPr>
          <a:xfrm>
            <a:off x="4567437" y="449640"/>
            <a:ext cx="9153125" cy="1862048"/>
          </a:xfrm>
          <a:prstGeom prst="rect">
            <a:avLst/>
          </a:prstGeom>
          <a:noFill/>
        </p:spPr>
        <p:txBody>
          <a:bodyPr wrap="square">
            <a:spAutoFit/>
          </a:bodyPr>
          <a:lstStyle/>
          <a:p>
            <a:pPr algn="ct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Ngắt</a:t>
            </a:r>
            <a:r>
              <a:rPr lang="en-US" sz="115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câu</a:t>
            </a:r>
            <a:endParaRPr lang="en-US" sz="2000" b="1" dirty="0">
              <a:solidFill>
                <a:schemeClr val="tx2">
                  <a:lumMod val="75000"/>
                </a:schemeClr>
              </a:solidFill>
              <a:effectLst>
                <a:outerShdw blurRad="12700" dist="38100" dir="2700000" algn="tl">
                  <a:schemeClr val="tx2">
                    <a:lumMod val="60000"/>
                    <a:lumOff val="40000"/>
                  </a:schemeClr>
                </a:outerShdw>
              </a:effectLst>
            </a:endParaRPr>
          </a:p>
        </p:txBody>
      </p:sp>
      <p:sp>
        <p:nvSpPr>
          <p:cNvPr id="3" name="Text Box 42">
            <a:extLst>
              <a:ext uri="{FF2B5EF4-FFF2-40B4-BE49-F238E27FC236}">
                <a16:creationId xmlns:a16="http://schemas.microsoft.com/office/drawing/2014/main" id="{05E28BFC-F2BD-4276-AFEB-A40AC9C13C40}"/>
              </a:ext>
            </a:extLst>
          </p:cNvPr>
          <p:cNvSpPr txBox="1">
            <a:spLocks noChangeArrowheads="1"/>
          </p:cNvSpPr>
          <p:nvPr/>
        </p:nvSpPr>
        <p:spPr bwMode="auto">
          <a:xfrm>
            <a:off x="4567437" y="3238500"/>
            <a:ext cx="10139162"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6000" b="1" dirty="0" err="1">
                <a:solidFill>
                  <a:srgbClr val="0000FF"/>
                </a:solidFill>
                <a:latin typeface="Times New Roman" pitchFamily="18" charset="0"/>
                <a:cs typeface="Times New Roman" pitchFamily="18" charset="0"/>
              </a:rPr>
              <a:t>Bè</a:t>
            </a:r>
            <a:r>
              <a:rPr lang="en-US" sz="6000" b="1" dirty="0">
                <a:solidFill>
                  <a:srgbClr val="0000FF"/>
                </a:solidFill>
                <a:latin typeface="Times New Roman" pitchFamily="18" charset="0"/>
                <a:cs typeface="Times New Roman" pitchFamily="18" charset="0"/>
              </a:rPr>
              <a:t> ta </a:t>
            </a:r>
            <a:r>
              <a:rPr lang="en-US" sz="6000" b="1" dirty="0" err="1">
                <a:solidFill>
                  <a:srgbClr val="0000FF"/>
                </a:solidFill>
                <a:latin typeface="Times New Roman" pitchFamily="18" charset="0"/>
                <a:cs typeface="Times New Roman" pitchFamily="18" charset="0"/>
              </a:rPr>
              <a:t>xuôi</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sông</a:t>
            </a:r>
            <a:r>
              <a:rPr lang="en-US" sz="6000" b="1" dirty="0">
                <a:solidFill>
                  <a:srgbClr val="0000FF"/>
                </a:solidFill>
                <a:latin typeface="Times New Roman" pitchFamily="18" charset="0"/>
                <a:cs typeface="Times New Roman" pitchFamily="18" charset="0"/>
              </a:rPr>
              <a:t> La    </a:t>
            </a:r>
          </a:p>
          <a:p>
            <a:pPr>
              <a:spcBef>
                <a:spcPct val="50000"/>
              </a:spcBef>
            </a:pPr>
            <a:r>
              <a:rPr lang="en-US" sz="6000" b="1" dirty="0" err="1">
                <a:solidFill>
                  <a:srgbClr val="0000FF"/>
                </a:solidFill>
                <a:latin typeface="Times New Roman" pitchFamily="18" charset="0"/>
                <a:cs typeface="Times New Roman" pitchFamily="18" charset="0"/>
              </a:rPr>
              <a:t>Dẻ</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cau</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cùng</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táu</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mật</a:t>
            </a:r>
            <a:r>
              <a:rPr lang="en-US" sz="6000" b="1" dirty="0">
                <a:solidFill>
                  <a:srgbClr val="0000FF"/>
                </a:solidFill>
                <a:latin typeface="Times New Roman" pitchFamily="18" charset="0"/>
                <a:cs typeface="Times New Roman" pitchFamily="18" charset="0"/>
              </a:rPr>
              <a:t>                                                                 </a:t>
            </a:r>
          </a:p>
          <a:p>
            <a:pPr>
              <a:spcBef>
                <a:spcPct val="50000"/>
              </a:spcBef>
            </a:pPr>
            <a:r>
              <a:rPr lang="en-US" sz="6000" b="1" dirty="0" err="1">
                <a:solidFill>
                  <a:srgbClr val="0000FF"/>
                </a:solidFill>
                <a:latin typeface="Times New Roman" pitchFamily="18" charset="0"/>
                <a:cs typeface="Times New Roman" pitchFamily="18" charset="0"/>
              </a:rPr>
              <a:t>Muồng</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đen</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và</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trai</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đất</a:t>
            </a:r>
            <a:r>
              <a:rPr lang="en-US" sz="6000" b="1" dirty="0">
                <a:solidFill>
                  <a:srgbClr val="0000FF"/>
                </a:solidFill>
                <a:latin typeface="Times New Roman" pitchFamily="18" charset="0"/>
                <a:cs typeface="Times New Roman" pitchFamily="18" charset="0"/>
              </a:rPr>
              <a:t>                                                                               </a:t>
            </a:r>
          </a:p>
          <a:p>
            <a:pPr>
              <a:spcBef>
                <a:spcPct val="50000"/>
              </a:spcBef>
            </a:pPr>
            <a:r>
              <a:rPr lang="en-US" sz="6000" b="1" dirty="0" err="1">
                <a:solidFill>
                  <a:srgbClr val="0000FF"/>
                </a:solidFill>
                <a:latin typeface="Times New Roman" pitchFamily="18" charset="0"/>
                <a:cs typeface="Times New Roman" pitchFamily="18" charset="0"/>
              </a:rPr>
              <a:t>Lát</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chun</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rồi</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lát</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hoa</a:t>
            </a:r>
            <a:r>
              <a:rPr lang="en-US" sz="6000" b="1" dirty="0">
                <a:solidFill>
                  <a:srgbClr val="0000FF"/>
                </a:solidFill>
                <a:latin typeface="Times New Roman" pitchFamily="18" charset="0"/>
                <a:cs typeface="Times New Roman" pitchFamily="18" charset="0"/>
              </a:rPr>
              <a:t>.</a:t>
            </a:r>
          </a:p>
        </p:txBody>
      </p:sp>
      <p:sp>
        <p:nvSpPr>
          <p:cNvPr id="4" name="Line 26">
            <a:extLst>
              <a:ext uri="{FF2B5EF4-FFF2-40B4-BE49-F238E27FC236}">
                <a16:creationId xmlns:a16="http://schemas.microsoft.com/office/drawing/2014/main" id="{545B35FF-2103-46BA-9294-151DCDAA5E6F}"/>
              </a:ext>
            </a:extLst>
          </p:cNvPr>
          <p:cNvSpPr>
            <a:spLocks noChangeShapeType="1"/>
          </p:cNvSpPr>
          <p:nvPr/>
        </p:nvSpPr>
        <p:spPr bwMode="auto">
          <a:xfrm flipH="1">
            <a:off x="10744200" y="3467100"/>
            <a:ext cx="2286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26">
            <a:extLst>
              <a:ext uri="{FF2B5EF4-FFF2-40B4-BE49-F238E27FC236}">
                <a16:creationId xmlns:a16="http://schemas.microsoft.com/office/drawing/2014/main" id="{23C76286-67C0-4E31-AA2C-5E223B165726}"/>
              </a:ext>
            </a:extLst>
          </p:cNvPr>
          <p:cNvSpPr>
            <a:spLocks noChangeShapeType="1"/>
          </p:cNvSpPr>
          <p:nvPr/>
        </p:nvSpPr>
        <p:spPr bwMode="auto">
          <a:xfrm flipH="1">
            <a:off x="11468099" y="4800600"/>
            <a:ext cx="2286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26">
            <a:extLst>
              <a:ext uri="{FF2B5EF4-FFF2-40B4-BE49-F238E27FC236}">
                <a16:creationId xmlns:a16="http://schemas.microsoft.com/office/drawing/2014/main" id="{8B7B13F6-B1E5-415B-BAE8-87090972197A}"/>
              </a:ext>
            </a:extLst>
          </p:cNvPr>
          <p:cNvSpPr>
            <a:spLocks noChangeShapeType="1"/>
          </p:cNvSpPr>
          <p:nvPr/>
        </p:nvSpPr>
        <p:spPr bwMode="auto">
          <a:xfrm flipH="1">
            <a:off x="12039600" y="6210300"/>
            <a:ext cx="2286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26">
            <a:extLst>
              <a:ext uri="{FF2B5EF4-FFF2-40B4-BE49-F238E27FC236}">
                <a16:creationId xmlns:a16="http://schemas.microsoft.com/office/drawing/2014/main" id="{EA85EC35-89C0-4308-888B-7DE4F98C6D77}"/>
              </a:ext>
            </a:extLst>
          </p:cNvPr>
          <p:cNvSpPr>
            <a:spLocks noChangeShapeType="1"/>
          </p:cNvSpPr>
          <p:nvPr/>
        </p:nvSpPr>
        <p:spPr bwMode="auto">
          <a:xfrm flipH="1">
            <a:off x="11468099" y="7581900"/>
            <a:ext cx="2286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26">
            <a:extLst>
              <a:ext uri="{FF2B5EF4-FFF2-40B4-BE49-F238E27FC236}">
                <a16:creationId xmlns:a16="http://schemas.microsoft.com/office/drawing/2014/main" id="{D794A30C-8217-4916-80A0-08D37D5C248A}"/>
              </a:ext>
            </a:extLst>
          </p:cNvPr>
          <p:cNvSpPr>
            <a:spLocks noChangeShapeType="1"/>
          </p:cNvSpPr>
          <p:nvPr/>
        </p:nvSpPr>
        <p:spPr bwMode="auto">
          <a:xfrm flipH="1">
            <a:off x="11582399" y="7581900"/>
            <a:ext cx="2286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1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3"/>
                                        </p:tgtEl>
                                        <p:attrNameLst>
                                          <p:attrName>style.visibility</p:attrName>
                                        </p:attrNameLst>
                                      </p:cBhvr>
                                      <p:to>
                                        <p:strVal val="visible"/>
                                      </p:to>
                                    </p:set>
                                    <p:anim calcmode="discrete" valueType="clr">
                                      <p:cBhvr override="childStyle">
                                        <p:cTn id="15"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
                                        </p:tgtEl>
                                        <p:attrNameLst>
                                          <p:attrName>fillcolor</p:attrName>
                                        </p:attrNameLst>
                                      </p:cBhvr>
                                      <p:tavLst>
                                        <p:tav tm="0">
                                          <p:val>
                                            <p:clrVal>
                                              <a:schemeClr val="accent2"/>
                                            </p:clrVal>
                                          </p:val>
                                        </p:tav>
                                        <p:tav tm="50000">
                                          <p:val>
                                            <p:clrVal>
                                              <a:schemeClr val="hlink"/>
                                            </p:clrVal>
                                          </p:val>
                                        </p:tav>
                                      </p:tavLst>
                                    </p:anim>
                                    <p:set>
                                      <p:cBhvr>
                                        <p:cTn id="17" dur="80"/>
                                        <p:tgtEl>
                                          <p:spTgt spid="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par>
                                <p:cTn id="29" presetID="3"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par>
                                <p:cTn id="32" presetID="3" presetClass="entr" presetSubtype="1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A45BF-9380-49C1-A5AD-300F5E8FB3F9}"/>
              </a:ext>
            </a:extLst>
          </p:cNvPr>
          <p:cNvSpPr txBox="1"/>
          <p:nvPr/>
        </p:nvSpPr>
        <p:spPr>
          <a:xfrm>
            <a:off x="-4419600" y="2552700"/>
            <a:ext cx="21832024" cy="4339650"/>
          </a:xfrm>
          <a:prstGeom prst="rect">
            <a:avLst/>
          </a:prstGeom>
          <a:noFill/>
        </p:spPr>
        <p:txBody>
          <a:bodyPr wrap="square" rtlCol="0">
            <a:spAutoFit/>
          </a:bodyPr>
          <a:lstStyle/>
          <a:p>
            <a:pPr algn="ct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BÈ XUÔI </a:t>
            </a:r>
          </a:p>
          <a:p>
            <a:pPr algn="ct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SÔNG LA</a:t>
            </a:r>
            <a:endParaRPr lang="zh-CN" altLang="en-US"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
        <p:nvSpPr>
          <p:cNvPr id="3" name="TextBox 5">
            <a:extLst>
              <a:ext uri="{FF2B5EF4-FFF2-40B4-BE49-F238E27FC236}">
                <a16:creationId xmlns:a16="http://schemas.microsoft.com/office/drawing/2014/main" id="{D9FEEA06-4A56-4191-8C3E-A8FBDAA10712}"/>
              </a:ext>
            </a:extLst>
          </p:cNvPr>
          <p:cNvSpPr txBox="1"/>
          <p:nvPr/>
        </p:nvSpPr>
        <p:spPr>
          <a:xfrm>
            <a:off x="4800600" y="266700"/>
            <a:ext cx="10094900" cy="1862048"/>
          </a:xfrm>
          <a:prstGeom prst="rect">
            <a:avLst/>
          </a:prstGeom>
          <a:noFill/>
        </p:spPr>
        <p:txBody>
          <a:bodyPr wrap="square">
            <a:spAutoFit/>
          </a:bodyPr>
          <a:lstStyle/>
          <a:p>
            <a:pPr algn="ctr"/>
            <a:r>
              <a:rPr lang="en-US" sz="11500" b="1" dirty="0" err="1">
                <a:solidFill>
                  <a:srgbClr val="FF0000"/>
                </a:solidFill>
                <a:effectLst>
                  <a:outerShdw blurRad="12700" dist="38100" dir="2700000" algn="tl">
                    <a:schemeClr val="bg1"/>
                  </a:outerShdw>
                </a:effectLst>
                <a:latin typeface="UTM Aquarelle" panose="02040603050506020204" pitchFamily="18" charset="0"/>
                <a:cs typeface="Times New Roman" panose="02020603050405020304" pitchFamily="18" charset="0"/>
              </a:rPr>
              <a:t>Tập</a:t>
            </a:r>
            <a:r>
              <a:rPr lang="en-US" sz="11500" b="1" dirty="0">
                <a:solidFill>
                  <a:srgbClr val="FF0000"/>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1500" b="1" dirty="0" err="1">
                <a:solidFill>
                  <a:srgbClr val="FF0000"/>
                </a:solidFill>
                <a:effectLst>
                  <a:outerShdw blurRad="12700" dist="38100" dir="2700000" algn="tl">
                    <a:schemeClr val="bg1"/>
                  </a:outerShdw>
                </a:effectLst>
                <a:latin typeface="UTM Aquarelle" panose="02040603050506020204" pitchFamily="18" charset="0"/>
                <a:cs typeface="Times New Roman" panose="02020603050405020304" pitchFamily="18" charset="0"/>
              </a:rPr>
              <a:t>đọc</a:t>
            </a:r>
            <a:endParaRPr lang="en-US" sz="2000" dirty="0">
              <a:solidFill>
                <a:srgbClr val="FF0000"/>
              </a:solidFill>
              <a:effectLst>
                <a:outerShdw blurRad="12700" dist="38100" dir="2700000" algn="tl">
                  <a:schemeClr val="bg1"/>
                </a:outerShdw>
              </a:effectLst>
            </a:endParaRPr>
          </a:p>
        </p:txBody>
      </p:sp>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6*min(max(#ppt_w*#ppt_h,.3),1)-7.4)/-.7*#ppt_w"/>
                                          </p:val>
                                        </p:tav>
                                        <p:tav tm="100000">
                                          <p:val>
                                            <p:strVal val="#ppt_w"/>
                                          </p:val>
                                        </p:tav>
                                      </p:tavLst>
                                    </p:anim>
                                    <p:anim calcmode="lin" valueType="num">
                                      <p:cBhvr>
                                        <p:cTn id="8" dur="750" fill="hold"/>
                                        <p:tgtEl>
                                          <p:spTgt spid="4"/>
                                        </p:tgtEl>
                                        <p:attrNameLst>
                                          <p:attrName>ppt_h</p:attrName>
                                        </p:attrNameLst>
                                      </p:cBhvr>
                                      <p:tavLst>
                                        <p:tav tm="0">
                                          <p:val>
                                            <p:strVal val="(6*min(max(#ppt_w*#ppt_h,.3),1)-7.4)/-.7*#ppt_h"/>
                                          </p:val>
                                        </p:tav>
                                        <p:tav tm="100000">
                                          <p:val>
                                            <p:strVal val="#ppt_h"/>
                                          </p:val>
                                        </p:tav>
                                      </p:tavLst>
                                    </p:anim>
                                    <p:anim calcmode="lin" valueType="num">
                                      <p:cBhvr>
                                        <p:cTn id="9" dur="750" fill="hold"/>
                                        <p:tgtEl>
                                          <p:spTgt spid="4"/>
                                        </p:tgtEl>
                                        <p:attrNameLst>
                                          <p:attrName>ppt_x</p:attrName>
                                        </p:attrNameLst>
                                      </p:cBhvr>
                                      <p:tavLst>
                                        <p:tav tm="0">
                                          <p:val>
                                            <p:fltVal val="0.5"/>
                                          </p:val>
                                        </p:tav>
                                        <p:tav tm="100000">
                                          <p:val>
                                            <p:strVal val="#ppt_x"/>
                                          </p:val>
                                        </p:tav>
                                      </p:tavLst>
                                    </p:anim>
                                    <p:anim calcmode="lin" valueType="num">
                                      <p:cBhvr>
                                        <p:cTn id="1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550C3C96-35BB-4350-B617-CB9FF057A17C}"/>
              </a:ext>
            </a:extLst>
          </p:cNvPr>
          <p:cNvSpPr txBox="1">
            <a:spLocks noChangeArrowheads="1"/>
          </p:cNvSpPr>
          <p:nvPr/>
        </p:nvSpPr>
        <p:spPr bwMode="auto">
          <a:xfrm>
            <a:off x="5181600" y="3009900"/>
            <a:ext cx="8534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r>
              <a:rPr lang="en-US" altLang="en-US" sz="6000" b="1" dirty="0" err="1">
                <a:latin typeface="Times New Roman" panose="02020603050405020304" pitchFamily="18" charset="0"/>
              </a:rPr>
              <a:t>Sông</a:t>
            </a:r>
            <a:r>
              <a:rPr lang="en-US" altLang="en-US" sz="6000" b="1" dirty="0">
                <a:latin typeface="Times New Roman" panose="02020603050405020304" pitchFamily="18" charset="0"/>
              </a:rPr>
              <a:t> La </a:t>
            </a:r>
            <a:r>
              <a:rPr lang="en-US" altLang="en-US" sz="6000" b="1" dirty="0" err="1">
                <a:latin typeface="Times New Roman" panose="02020603050405020304" pitchFamily="18" charset="0"/>
              </a:rPr>
              <a:t>ơi</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sông</a:t>
            </a:r>
            <a:r>
              <a:rPr lang="en-US" altLang="en-US" sz="6000" b="1" dirty="0">
                <a:latin typeface="Times New Roman" panose="02020603050405020304" pitchFamily="18" charset="0"/>
              </a:rPr>
              <a:t> La</a:t>
            </a:r>
          </a:p>
          <a:p>
            <a:r>
              <a:rPr lang="en-US" altLang="en-US" sz="6000" b="1" dirty="0" err="1">
                <a:latin typeface="Times New Roman" panose="02020603050405020304" pitchFamily="18" charset="0"/>
              </a:rPr>
              <a:t>Trong</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veo</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như</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ánh</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mắt</a:t>
            </a:r>
            <a:endParaRPr lang="en-US" altLang="en-US" sz="6000" b="1" dirty="0">
              <a:latin typeface="Times New Roman" panose="02020603050405020304" pitchFamily="18" charset="0"/>
            </a:endParaRPr>
          </a:p>
          <a:p>
            <a:r>
              <a:rPr lang="en-US" altLang="en-US" sz="6000" b="1" dirty="0" err="1">
                <a:latin typeface="Times New Roman" panose="02020603050405020304" pitchFamily="18" charset="0"/>
              </a:rPr>
              <a:t>Bờ</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tre</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xanh</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im</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mát</a:t>
            </a:r>
            <a:endParaRPr lang="en-US" altLang="en-US" sz="6000" b="1" dirty="0">
              <a:latin typeface="Times New Roman" panose="02020603050405020304" pitchFamily="18" charset="0"/>
            </a:endParaRPr>
          </a:p>
          <a:p>
            <a:r>
              <a:rPr lang="en-US" altLang="en-US" sz="6000" b="1" dirty="0" err="1">
                <a:latin typeface="Times New Roman" panose="02020603050405020304" pitchFamily="18" charset="0"/>
              </a:rPr>
              <a:t>Mươn</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mướt</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đôi</a:t>
            </a:r>
            <a:r>
              <a:rPr lang="en-US" altLang="en-US" sz="6000" b="1" dirty="0">
                <a:latin typeface="Times New Roman" panose="02020603050405020304" pitchFamily="18" charset="0"/>
              </a:rPr>
              <a:t> </a:t>
            </a:r>
            <a:r>
              <a:rPr lang="en-US" altLang="en-US" sz="6000" b="1" dirty="0" err="1">
                <a:latin typeface="Times New Roman" panose="02020603050405020304" pitchFamily="18" charset="0"/>
              </a:rPr>
              <a:t>hàng</a:t>
            </a:r>
            <a:r>
              <a:rPr lang="en-US" altLang="en-US" sz="6000" b="1" dirty="0">
                <a:latin typeface="Times New Roman" panose="02020603050405020304" pitchFamily="18" charset="0"/>
              </a:rPr>
              <a:t> mi.</a:t>
            </a:r>
          </a:p>
        </p:txBody>
      </p:sp>
      <p:sp>
        <p:nvSpPr>
          <p:cNvPr id="3" name="TextBox 1">
            <a:extLst>
              <a:ext uri="{FF2B5EF4-FFF2-40B4-BE49-F238E27FC236}">
                <a16:creationId xmlns:a16="http://schemas.microsoft.com/office/drawing/2014/main" id="{CB99C042-E2FF-4ECE-8D77-36B875B90875}"/>
              </a:ext>
            </a:extLst>
          </p:cNvPr>
          <p:cNvSpPr txBox="1"/>
          <p:nvPr/>
        </p:nvSpPr>
        <p:spPr>
          <a:xfrm>
            <a:off x="4567437" y="449640"/>
            <a:ext cx="9153125" cy="1862048"/>
          </a:xfrm>
          <a:prstGeom prst="rect">
            <a:avLst/>
          </a:prstGeom>
          <a:noFill/>
        </p:spPr>
        <p:txBody>
          <a:bodyPr wrap="square">
            <a:spAutoFit/>
          </a:bodyPr>
          <a:lstStyle/>
          <a:p>
            <a:pPr algn="ct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Ngắt</a:t>
            </a:r>
            <a:r>
              <a:rPr lang="en-US" sz="11500" b="1" dirty="0">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 </a:t>
            </a:r>
            <a:r>
              <a:rPr lang="en-US" sz="11500" b="1" dirty="0" err="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câu</a:t>
            </a:r>
            <a:endParaRPr lang="en-US" sz="2000" b="1" dirty="0">
              <a:solidFill>
                <a:schemeClr val="tx2">
                  <a:lumMod val="75000"/>
                </a:schemeClr>
              </a:solidFill>
              <a:effectLst>
                <a:outerShdw blurRad="12700" dist="38100" dir="2700000" algn="tl">
                  <a:schemeClr val="tx2">
                    <a:lumMod val="60000"/>
                    <a:lumOff val="40000"/>
                  </a:schemeClr>
                </a:outerShdw>
              </a:effectLst>
            </a:endParaRPr>
          </a:p>
        </p:txBody>
      </p:sp>
      <p:sp>
        <p:nvSpPr>
          <p:cNvPr id="8" name="Line 26">
            <a:extLst>
              <a:ext uri="{FF2B5EF4-FFF2-40B4-BE49-F238E27FC236}">
                <a16:creationId xmlns:a16="http://schemas.microsoft.com/office/drawing/2014/main" id="{205B5572-1DC9-4617-B3C0-94D84170C8B8}"/>
              </a:ext>
            </a:extLst>
          </p:cNvPr>
          <p:cNvSpPr>
            <a:spLocks noChangeShapeType="1"/>
          </p:cNvSpPr>
          <p:nvPr/>
        </p:nvSpPr>
        <p:spPr bwMode="auto">
          <a:xfrm flipH="1">
            <a:off x="8610600" y="4191000"/>
            <a:ext cx="2286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4448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228600" y="3505201"/>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5177314" y="1629965"/>
              <a:ext cx="11201400" cy="1107996"/>
            </a:xfrm>
            <a:prstGeom prst="rect">
              <a:avLst/>
            </a:prstGeom>
            <a:noFill/>
          </p:spPr>
          <p:txBody>
            <a:bodyPr wrap="square">
              <a:spAutoFit/>
            </a:bodyPr>
            <a:lstStyle/>
            <a:p>
              <a:r>
                <a:rPr lang="en-US" sz="6600" b="1" dirty="0" err="1">
                  <a:solidFill>
                    <a:srgbClr val="28692E"/>
                  </a:solidFill>
                  <a:effectLst>
                    <a:outerShdw blurRad="12700" dist="38100" dir="240000" algn="tl">
                      <a:srgbClr val="92D050"/>
                    </a:outerShdw>
                  </a:effectLst>
                  <a:latin typeface="+mj-lt"/>
                </a:rPr>
                <a:t>Sông</a:t>
              </a:r>
              <a:r>
                <a:rPr lang="en-US" sz="6600" b="1" dirty="0">
                  <a:solidFill>
                    <a:srgbClr val="28692E"/>
                  </a:solidFill>
                  <a:effectLst>
                    <a:outerShdw blurRad="12700" dist="38100" dir="240000" algn="tl">
                      <a:srgbClr val="92D050"/>
                    </a:outerShdw>
                  </a:effectLst>
                  <a:latin typeface="+mj-lt"/>
                </a:rPr>
                <a:t> La </a:t>
              </a:r>
              <a:r>
                <a:rPr lang="en-US" sz="6600" b="1" dirty="0" err="1">
                  <a:solidFill>
                    <a:srgbClr val="28692E"/>
                  </a:solidFill>
                  <a:effectLst>
                    <a:outerShdw blurRad="12700" dist="38100" dir="240000" algn="tl">
                      <a:srgbClr val="92D050"/>
                    </a:outerShdw>
                  </a:effectLst>
                  <a:latin typeface="+mj-lt"/>
                </a:rPr>
                <a:t>đẹp</a:t>
              </a:r>
              <a:r>
                <a:rPr lang="en-US" sz="6600" b="1" dirty="0">
                  <a:solidFill>
                    <a:srgbClr val="28692E"/>
                  </a:solidFill>
                  <a:effectLst>
                    <a:outerShdw blurRad="12700" dist="38100" dir="240000" algn="tl">
                      <a:srgbClr val="92D050"/>
                    </a:outerShdw>
                  </a:effectLst>
                  <a:latin typeface="+mj-lt"/>
                </a:rPr>
                <a:t> </a:t>
              </a:r>
              <a:r>
                <a:rPr lang="en-US" sz="6600" b="1" dirty="0" err="1">
                  <a:solidFill>
                    <a:srgbClr val="28692E"/>
                  </a:solidFill>
                  <a:effectLst>
                    <a:outerShdw blurRad="12700" dist="38100" dir="240000" algn="tl">
                      <a:srgbClr val="92D050"/>
                    </a:outerShdw>
                  </a:effectLst>
                  <a:latin typeface="+mj-lt"/>
                </a:rPr>
                <a:t>như</a:t>
              </a:r>
              <a:r>
                <a:rPr lang="en-US" sz="6600" b="1" dirty="0">
                  <a:solidFill>
                    <a:srgbClr val="28692E"/>
                  </a:solidFill>
                  <a:effectLst>
                    <a:outerShdw blurRad="12700" dist="38100" dir="240000" algn="tl">
                      <a:srgbClr val="92D050"/>
                    </a:outerShdw>
                  </a:effectLst>
                  <a:latin typeface="+mj-lt"/>
                </a:rPr>
                <a:t> </a:t>
              </a:r>
              <a:r>
                <a:rPr lang="en-US" sz="6600" b="1" dirty="0" err="1">
                  <a:solidFill>
                    <a:srgbClr val="28692E"/>
                  </a:solidFill>
                  <a:effectLst>
                    <a:outerShdw blurRad="12700" dist="38100" dir="240000" algn="tl">
                      <a:srgbClr val="92D050"/>
                    </a:outerShdw>
                  </a:effectLst>
                  <a:latin typeface="+mj-lt"/>
                </a:rPr>
                <a:t>thế</a:t>
              </a:r>
              <a:r>
                <a:rPr lang="en-US" sz="6600" b="1" dirty="0">
                  <a:solidFill>
                    <a:srgbClr val="28692E"/>
                  </a:solidFill>
                  <a:effectLst>
                    <a:outerShdw blurRad="12700" dist="38100" dir="240000" algn="tl">
                      <a:srgbClr val="92D050"/>
                    </a:outerShdw>
                  </a:effectLst>
                  <a:latin typeface="+mj-lt"/>
                </a:rPr>
                <a:t> </a:t>
              </a:r>
              <a:r>
                <a:rPr lang="en-US" sz="6600" b="1" dirty="0" err="1">
                  <a:solidFill>
                    <a:srgbClr val="28692E"/>
                  </a:solidFill>
                  <a:effectLst>
                    <a:outerShdw blurRad="12700" dist="38100" dir="240000" algn="tl">
                      <a:srgbClr val="92D050"/>
                    </a:outerShdw>
                  </a:effectLst>
                  <a:latin typeface="+mj-lt"/>
                </a:rPr>
                <a:t>nào</a:t>
              </a:r>
              <a:r>
                <a:rPr lang="en-US" sz="6600" b="1" dirty="0">
                  <a:solidFill>
                    <a:srgbClr val="28692E"/>
                  </a:solidFill>
                  <a:effectLst>
                    <a:outerShdw blurRad="12700" dist="38100" dir="240000" algn="tl">
                      <a:srgbClr val="92D050"/>
                    </a:outerShdw>
                  </a:effectLst>
                  <a:latin typeface="+mj-lt"/>
                </a:rPr>
                <a:t>?</a:t>
              </a:r>
              <a:endParaRPr lang="en-US" sz="6600" dirty="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247317"/>
          </a:xfrm>
          <a:prstGeom prst="rect">
            <a:avLst/>
          </a:prstGeom>
        </p:spPr>
        <p:txBody>
          <a:bodyPr wrap="square">
            <a:spAutoFit/>
          </a:bodyPr>
          <a:lstStyle/>
          <a:p>
            <a:r>
              <a:rPr lang="en-US" sz="5400" b="1" dirty="0" err="1">
                <a:latin typeface="Times New Roman" pitchFamily="18" charset="0"/>
                <a:cs typeface="Times New Roman" pitchFamily="18" charset="0"/>
              </a:rPr>
              <a:t>Nước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sông</a:t>
            </a:r>
            <a:r>
              <a:rPr lang="en-US" sz="5400" b="1" dirty="0">
                <a:latin typeface="Times New Roman" pitchFamily="18" charset="0"/>
                <a:cs typeface="Times New Roman" pitchFamily="18" charset="0"/>
              </a:rPr>
              <a:t> La </a:t>
            </a:r>
            <a:r>
              <a:rPr lang="en-US" sz="5400" b="1" dirty="0" err="1">
                <a:latin typeface="Times New Roman" pitchFamily="18" charset="0"/>
                <a:cs typeface="Times New Roman" pitchFamily="18" charset="0"/>
              </a:rPr>
              <a:t>trong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veo</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như</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ánh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mắt</a:t>
            </a:r>
            <a:r>
              <a:rPr lang="en-US" sz="5400" b="1" dirty="0">
                <a:latin typeface="Times New Roman" pitchFamily="18" charset="0"/>
                <a:cs typeface="Times New Roman" pitchFamily="18" charset="0"/>
              </a:rPr>
              <a:t>. Hai </a:t>
            </a:r>
            <a:r>
              <a:rPr lang="en-US" sz="5400" b="1" dirty="0" err="1">
                <a:latin typeface="Times New Roman" pitchFamily="18" charset="0"/>
                <a:cs typeface="Times New Roman" pitchFamily="18" charset="0"/>
              </a:rPr>
              <a:t>bên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bờ</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hàng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tre</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xanh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mướt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như</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đôi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hàng</a:t>
            </a:r>
            <a:r>
              <a:rPr lang="en-US" sz="5400" b="1" dirty="0">
                <a:latin typeface="Times New Roman" pitchFamily="18" charset="0"/>
                <a:cs typeface="Times New Roman" pitchFamily="18" charset="0"/>
              </a:rPr>
              <a:t> mi. </a:t>
            </a:r>
            <a:r>
              <a:rPr lang="en-US" sz="5400" b="1" dirty="0" err="1">
                <a:latin typeface="Times New Roman" pitchFamily="18" charset="0"/>
                <a:cs typeface="Times New Roman" pitchFamily="18" charset="0"/>
              </a:rPr>
              <a:t>Những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sóng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được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nắng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chiếu</a:t>
            </a:r>
            <a:r>
              <a:rPr lang="en-US" sz="5400" b="1" dirty="0">
                <a:latin typeface="Times New Roman" pitchFamily="18" charset="0"/>
                <a:cs typeface="Times New Roman" pitchFamily="18" charset="0"/>
              </a:rPr>
              <a:t> long </a:t>
            </a:r>
            <a:r>
              <a:rPr lang="en-US" sz="5400" b="1" dirty="0" err="1">
                <a:latin typeface="Times New Roman" pitchFamily="18" charset="0"/>
                <a:cs typeface="Times New Roman" pitchFamily="18" charset="0"/>
              </a:rPr>
              <a:t>lanh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như</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vẩy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cá</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Người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bè</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nghe</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thấy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được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cả</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tiếng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chim</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trên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bờ</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đê</a:t>
            </a:r>
            <a:r>
              <a:rPr lang="en-US" sz="5400" b="1" dirty="0">
                <a:latin typeface="Times New Roman" pitchFamily="18" charset="0"/>
                <a:cs typeface="Times New Roman" pitchFamily="18" charset="0"/>
              </a:rPr>
              <a:t>.</a:t>
            </a:r>
            <a:endParaRPr lang="vi-VN" sz="5400" b="1" dirty="0">
              <a:latin typeface="+mj-lt"/>
            </a:endParaRP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82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vi-VN" sz="6600" b="1" dirty="0" err="1">
                  <a:solidFill>
                    <a:srgbClr val="28692E"/>
                  </a:solidFill>
                  <a:effectLst>
                    <a:outerShdw blurRad="12700" dist="38100" dir="240000" algn="tl">
                      <a:srgbClr val="92D050"/>
                    </a:outerShdw>
                  </a:effectLst>
                  <a:latin typeface="+mj-lt"/>
                </a:rPr>
                <a:t>Chiếc</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bè</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gỗ</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được</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ví</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với</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cái</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gì</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Cách</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nói</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ấy</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có</a:t>
              </a:r>
              <a:r>
                <a:rPr lang="vi-VN" sz="6600" b="1" dirty="0">
                  <a:solidFill>
                    <a:srgbClr val="28692E"/>
                  </a:solidFill>
                  <a:effectLst>
                    <a:outerShdw blurRad="12700" dist="38100" dir="240000" algn="tl">
                      <a:srgbClr val="92D050"/>
                    </a:outerShdw>
                  </a:effectLst>
                  <a:latin typeface="+mj-lt"/>
                </a:rPr>
                <a:t> </a:t>
              </a:r>
              <a:r>
                <a:rPr lang="vi-VN" sz="6600" b="1" dirty="0" err="1">
                  <a:solidFill>
                    <a:srgbClr val="28692E"/>
                  </a:solidFill>
                  <a:effectLst>
                    <a:outerShdw blurRad="12700" dist="38100" dir="240000" algn="tl">
                      <a:srgbClr val="92D050"/>
                    </a:outerShdw>
                  </a:effectLst>
                  <a:latin typeface="+mj-lt"/>
                </a:rPr>
                <a:t>gì</a:t>
              </a:r>
              <a:r>
                <a:rPr lang="vi-VN" sz="6600" b="1" dirty="0">
                  <a:solidFill>
                    <a:srgbClr val="28692E"/>
                  </a:solidFill>
                  <a:effectLst>
                    <a:outerShdw blurRad="12700" dist="38100" dir="240000" algn="tl">
                      <a:srgbClr val="92D050"/>
                    </a:outerShdw>
                  </a:effectLst>
                  <a:latin typeface="+mj-lt"/>
                </a:rPr>
                <a:t> hay?</a:t>
              </a:r>
              <a:endParaRPr lang="en-US" sz="6600" dirty="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524315"/>
          </a:xfrm>
          <a:prstGeom prst="rect">
            <a:avLst/>
          </a:prstGeom>
        </p:spPr>
        <p:txBody>
          <a:bodyPr wrap="square">
            <a:spAutoFit/>
          </a:bodyPr>
          <a:lstStyle/>
          <a:p>
            <a:r>
              <a:rPr lang="vi-VN" sz="4800" b="1" dirty="0">
                <a:latin typeface="+mj-lt"/>
              </a:rPr>
              <a:t>Chiếc bè gỗ được ví:</a:t>
            </a:r>
          </a:p>
          <a:p>
            <a:pPr algn="ctr"/>
            <a:r>
              <a:rPr lang="vi-VN" sz="4800" b="1" i="1" dirty="0">
                <a:solidFill>
                  <a:srgbClr val="2571A4"/>
                </a:solidFill>
                <a:latin typeface="+mj-lt"/>
              </a:rPr>
              <a:t>Như bầy trâu lim dim</a:t>
            </a:r>
            <a:endParaRPr lang="vi-VN" sz="4800" b="1" dirty="0">
              <a:solidFill>
                <a:srgbClr val="2571A4"/>
              </a:solidFill>
              <a:latin typeface="+mj-lt"/>
            </a:endParaRPr>
          </a:p>
          <a:p>
            <a:pPr algn="ctr"/>
            <a:r>
              <a:rPr lang="vi-VN" sz="4800" b="1" i="1" dirty="0">
                <a:solidFill>
                  <a:srgbClr val="2571A4"/>
                </a:solidFill>
                <a:latin typeface="+mj-lt"/>
              </a:rPr>
              <a:t>Đằm mình trong êm ả</a:t>
            </a:r>
            <a:endParaRPr lang="vi-VN" sz="4800" b="1" dirty="0">
              <a:solidFill>
                <a:srgbClr val="2571A4"/>
              </a:solidFill>
              <a:latin typeface="+mj-lt"/>
            </a:endParaRPr>
          </a:p>
          <a:p>
            <a:pPr algn="just"/>
            <a:r>
              <a:rPr lang="vi-VN" sz="4800" b="1" dirty="0">
                <a:latin typeface="+mj-lt"/>
              </a:rPr>
              <a:t>Cách ví von này hay ở chỗ nó thể hiện cảnh bè </a:t>
            </a:r>
            <a:r>
              <a:rPr lang="en-US" sz="4800" b="1" dirty="0" err="1">
                <a:latin typeface="Times New Roman" panose="02020603050405020304" pitchFamily="18" charset="0"/>
                <a:cs typeface="Times New Roman" panose="02020603050405020304" pitchFamily="18" charset="0"/>
              </a:rPr>
              <a:t>gỗ</a:t>
            </a:r>
            <a:r>
              <a:rPr lang="vi-VN" sz="4800" b="1" dirty="0">
                <a:latin typeface="+mj-lt"/>
              </a:rPr>
              <a:t> trên sông hiện lên cụ thể, sống động. Nó gợi ra một không khí thanh bình, yên ả của một vùng quê tươi đẹp.</a:t>
            </a: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log in a body of water&#10;&#10;Description automatically generated with medium confidence">
            <a:extLst>
              <a:ext uri="{FF2B5EF4-FFF2-40B4-BE49-F238E27FC236}">
                <a16:creationId xmlns:a16="http://schemas.microsoft.com/office/drawing/2014/main" id="{D665E485-3D5B-4ED9-AF79-D7FFCE605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875"/>
          <a:stretch/>
        </p:blipFill>
        <p:spPr>
          <a:xfrm>
            <a:off x="5057666" y="444579"/>
            <a:ext cx="11811000" cy="8030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874657" y="8183523"/>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6">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385998" y="1130299"/>
              <a:ext cx="15862737" cy="2273302"/>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mj-lt"/>
                </a:rPr>
                <a:t>Cảnh bè xuôi trên sông</a:t>
              </a:r>
              <a:endParaRPr lang="en-US" sz="660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23865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1A3023-DB36-4354-A090-4ED31EB0EC29}"/>
              </a:ext>
            </a:extLst>
          </p:cNvPr>
          <p:cNvGrpSpPr/>
          <p:nvPr/>
        </p:nvGrpSpPr>
        <p:grpSpPr>
          <a:xfrm>
            <a:off x="1295399" y="3905251"/>
            <a:ext cx="15182851" cy="5981700"/>
            <a:chOff x="1295399" y="3962400"/>
            <a:chExt cx="15182851" cy="5981700"/>
          </a:xfrm>
        </p:grpSpPr>
        <p:sp>
          <p:nvSpPr>
            <p:cNvPr id="4" name="矩形: 圆角 11">
              <a:extLst>
                <a:ext uri="{FF2B5EF4-FFF2-40B4-BE49-F238E27FC236}">
                  <a16:creationId xmlns:a16="http://schemas.microsoft.com/office/drawing/2014/main" id="{61BDCF39-E3A4-4713-988C-C8C9068F6E65}"/>
                </a:ext>
              </a:extLst>
            </p:cNvPr>
            <p:cNvSpPr/>
            <p:nvPr/>
          </p:nvSpPr>
          <p:spPr>
            <a:xfrm>
              <a:off x="1295399" y="3962400"/>
              <a:ext cx="15182851" cy="5981700"/>
            </a:xfrm>
            <a:custGeom>
              <a:avLst/>
              <a:gdLst>
                <a:gd name="connsiteX0" fmla="*/ 0 w 15182851"/>
                <a:gd name="connsiteY0" fmla="*/ 312065 h 5981700"/>
                <a:gd name="connsiteX1" fmla="*/ 312065 w 15182851"/>
                <a:gd name="connsiteY1" fmla="*/ 0 h 5981700"/>
                <a:gd name="connsiteX2" fmla="*/ 14870786 w 15182851"/>
                <a:gd name="connsiteY2" fmla="*/ 0 h 5981700"/>
                <a:gd name="connsiteX3" fmla="*/ 15182851 w 15182851"/>
                <a:gd name="connsiteY3" fmla="*/ 312065 h 5981700"/>
                <a:gd name="connsiteX4" fmla="*/ 15182851 w 15182851"/>
                <a:gd name="connsiteY4" fmla="*/ 5669635 h 5981700"/>
                <a:gd name="connsiteX5" fmla="*/ 14870786 w 15182851"/>
                <a:gd name="connsiteY5" fmla="*/ 5981700 h 5981700"/>
                <a:gd name="connsiteX6" fmla="*/ 312065 w 15182851"/>
                <a:gd name="connsiteY6" fmla="*/ 5981700 h 5981700"/>
                <a:gd name="connsiteX7" fmla="*/ 0 w 15182851"/>
                <a:gd name="connsiteY7" fmla="*/ 5669635 h 5981700"/>
                <a:gd name="connsiteX8" fmla="*/ 0 w 15182851"/>
                <a:gd name="connsiteY8" fmla="*/ 312065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2851" h="5981700" fill="none" extrusionOk="0">
                  <a:moveTo>
                    <a:pt x="0" y="312065"/>
                  </a:moveTo>
                  <a:cubicBezTo>
                    <a:pt x="-29543" y="133304"/>
                    <a:pt x="145441" y="-17929"/>
                    <a:pt x="312065" y="0"/>
                  </a:cubicBezTo>
                  <a:cubicBezTo>
                    <a:pt x="3041371" y="94610"/>
                    <a:pt x="9925770" y="160563"/>
                    <a:pt x="14870786" y="0"/>
                  </a:cubicBezTo>
                  <a:cubicBezTo>
                    <a:pt x="15054715" y="13761"/>
                    <a:pt x="15200896" y="118207"/>
                    <a:pt x="15182851" y="312065"/>
                  </a:cubicBezTo>
                  <a:cubicBezTo>
                    <a:pt x="15320705" y="2244120"/>
                    <a:pt x="15183654" y="3390735"/>
                    <a:pt x="15182851" y="5669635"/>
                  </a:cubicBezTo>
                  <a:cubicBezTo>
                    <a:pt x="15186551" y="5840468"/>
                    <a:pt x="15040729" y="5980239"/>
                    <a:pt x="14870786" y="5981700"/>
                  </a:cubicBezTo>
                  <a:cubicBezTo>
                    <a:pt x="12549284" y="5899845"/>
                    <a:pt x="2396481" y="6145372"/>
                    <a:pt x="312065" y="5981700"/>
                  </a:cubicBezTo>
                  <a:cubicBezTo>
                    <a:pt x="150156" y="5988926"/>
                    <a:pt x="4172" y="5850541"/>
                    <a:pt x="0" y="5669635"/>
                  </a:cubicBezTo>
                  <a:cubicBezTo>
                    <a:pt x="169256" y="4504678"/>
                    <a:pt x="-140558" y="1301744"/>
                    <a:pt x="0" y="312065"/>
                  </a:cubicBezTo>
                  <a:close/>
                </a:path>
                <a:path w="15182851" h="5981700" stroke="0" extrusionOk="0">
                  <a:moveTo>
                    <a:pt x="0" y="312065"/>
                  </a:moveTo>
                  <a:cubicBezTo>
                    <a:pt x="-17326" y="169361"/>
                    <a:pt x="162664" y="22365"/>
                    <a:pt x="312065" y="0"/>
                  </a:cubicBezTo>
                  <a:cubicBezTo>
                    <a:pt x="6700775" y="-164197"/>
                    <a:pt x="7604447" y="-166184"/>
                    <a:pt x="14870786" y="0"/>
                  </a:cubicBezTo>
                  <a:cubicBezTo>
                    <a:pt x="15075121" y="9696"/>
                    <a:pt x="15179866" y="146412"/>
                    <a:pt x="15182851" y="312065"/>
                  </a:cubicBezTo>
                  <a:cubicBezTo>
                    <a:pt x="15162493" y="2270391"/>
                    <a:pt x="15076855" y="3288376"/>
                    <a:pt x="15182851" y="5669635"/>
                  </a:cubicBezTo>
                  <a:cubicBezTo>
                    <a:pt x="15196890" y="5838368"/>
                    <a:pt x="15047960" y="5982114"/>
                    <a:pt x="14870786" y="5981700"/>
                  </a:cubicBezTo>
                  <a:cubicBezTo>
                    <a:pt x="12508167" y="6110499"/>
                    <a:pt x="2293457" y="6058615"/>
                    <a:pt x="312065" y="5981700"/>
                  </a:cubicBezTo>
                  <a:cubicBezTo>
                    <a:pt x="148047" y="5980641"/>
                    <a:pt x="22385" y="5818394"/>
                    <a:pt x="0" y="5669635"/>
                  </a:cubicBezTo>
                  <a:cubicBezTo>
                    <a:pt x="10472" y="4655569"/>
                    <a:pt x="-93008" y="2806869"/>
                    <a:pt x="0" y="312065"/>
                  </a:cubicBezTo>
                  <a:close/>
                </a:path>
              </a:pathLst>
            </a:custGeom>
            <a:solidFill>
              <a:schemeClr val="bg1">
                <a:alpha val="86000"/>
              </a:schemeClr>
            </a:solidFill>
            <a:ln w="63500">
              <a:solidFill>
                <a:srgbClr val="28692E"/>
              </a:solidFill>
              <a:extLst>
                <a:ext uri="{C807C97D-BFC1-408E-A445-0C87EB9F89A2}">
                  <ask:lineSketchStyleProps xmlns:ask="http://schemas.microsoft.com/office/drawing/2018/sketchyshapes" sd="1201052664">
                    <a:prstGeom prst="roundRect">
                      <a:avLst>
                        <a:gd name="adj" fmla="val 5217"/>
                      </a:avLst>
                    </a:prstGeom>
                    <ask:type>
                      <ask:lineSketchCurved/>
                    </ask:type>
                  </ask:lineSketchStyleProps>
                </a:ext>
              </a:extLst>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8F80BD77-5E79-4882-93DD-168BC1F3A89E}"/>
                </a:ext>
              </a:extLst>
            </p:cNvPr>
            <p:cNvSpPr/>
            <p:nvPr/>
          </p:nvSpPr>
          <p:spPr>
            <a:xfrm>
              <a:off x="2354817" y="4414093"/>
              <a:ext cx="13064013" cy="5078313"/>
            </a:xfrm>
            <a:prstGeom prst="rect">
              <a:avLst/>
            </a:prstGeom>
          </p:spPr>
          <p:txBody>
            <a:bodyPr wrap="square">
              <a:spAutoFit/>
            </a:bodyPr>
            <a:lstStyle/>
            <a:p>
              <a:pPr algn="just"/>
              <a:r>
                <a:rPr lang="vi-VN" sz="5400" b="1" dirty="0">
                  <a:latin typeface="+mj-lt"/>
                </a:rPr>
                <a:t>Đi trên bè, tác giả nghĩ tới mùi vôi xây, mùi lán cưa và những mái ngói hồng vì bè này là bè gỗ khai thác được từ trên rừng, được chuyên chở về miền xuôi để phục vụ việc xây dựng nhà cửa và để làm ra các vật dụng cần thiết cho cuộc </a:t>
              </a:r>
              <a:r>
                <a:rPr lang="vi-VN" sz="5400" b="1">
                  <a:latin typeface="+mj-lt"/>
                </a:rPr>
                <a:t>sống.</a:t>
              </a:r>
              <a:endParaRPr lang="en-US" sz="5400" b="1" dirty="0">
                <a:latin typeface="+mj-lt"/>
              </a:endParaRPr>
            </a:p>
          </p:txBody>
        </p:sp>
      </p:grpSp>
      <p:pic>
        <p:nvPicPr>
          <p:cNvPr id="7" name="Picture 6" descr="A close up of some leaves&#10;&#10;Description automatically generated with low confidence">
            <a:extLst>
              <a:ext uri="{FF2B5EF4-FFF2-40B4-BE49-F238E27FC236}">
                <a16:creationId xmlns:a16="http://schemas.microsoft.com/office/drawing/2014/main" id="{BDE3E465-B82B-4765-9667-11A22C33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12" y="-1502434"/>
            <a:ext cx="11425713" cy="11425713"/>
          </a:xfrm>
          <a:prstGeom prst="rect">
            <a:avLst/>
          </a:prstGeom>
        </p:spPr>
      </p:pic>
      <p:grpSp>
        <p:nvGrpSpPr>
          <p:cNvPr id="9" name="Group 8">
            <a:extLst>
              <a:ext uri="{FF2B5EF4-FFF2-40B4-BE49-F238E27FC236}">
                <a16:creationId xmlns:a16="http://schemas.microsoft.com/office/drawing/2014/main" id="{8C89DC61-453F-48DA-97F8-8A8ECF0DDD2F}"/>
              </a:ext>
            </a:extLst>
          </p:cNvPr>
          <p:cNvGrpSpPr/>
          <p:nvPr/>
        </p:nvGrpSpPr>
        <p:grpSpPr>
          <a:xfrm>
            <a:off x="-914400" y="0"/>
            <a:ext cx="19812000" cy="3390900"/>
            <a:chOff x="-1066800" y="0"/>
            <a:chExt cx="19812000" cy="3390900"/>
          </a:xfrm>
        </p:grpSpPr>
        <p:pic>
          <p:nvPicPr>
            <p:cNvPr id="8" name="Picture 7" descr="A picture containing graphical user interface&#10;&#10;Description automatically generated">
              <a:extLst>
                <a:ext uri="{FF2B5EF4-FFF2-40B4-BE49-F238E27FC236}">
                  <a16:creationId xmlns:a16="http://schemas.microsoft.com/office/drawing/2014/main" id="{B7BF8834-3AE1-4EC9-A77A-6EFB1867143F}"/>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6" name="TextBox 5">
              <a:extLst>
                <a:ext uri="{FF2B5EF4-FFF2-40B4-BE49-F238E27FC236}">
                  <a16:creationId xmlns:a16="http://schemas.microsoft.com/office/drawing/2014/main" id="{2D9EEF3B-CC6A-47B6-950B-B6EDF305BD74}"/>
                </a:ext>
              </a:extLst>
            </p:cNvPr>
            <p:cNvSpPr txBox="1"/>
            <p:nvPr/>
          </p:nvSpPr>
          <p:spPr>
            <a:xfrm>
              <a:off x="1962149" y="571500"/>
              <a:ext cx="14363701" cy="1877437"/>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vi-VN" sz="5800" dirty="0" err="1"/>
                <a:t>Vì</a:t>
              </a:r>
              <a:r>
                <a:rPr lang="vi-VN" sz="5800" dirty="0"/>
                <a:t> sao đi trên </a:t>
              </a:r>
              <a:r>
                <a:rPr lang="vi-VN" sz="5800" dirty="0" err="1"/>
                <a:t>bè</a:t>
              </a:r>
              <a:r>
                <a:rPr lang="vi-VN" sz="5800" dirty="0"/>
                <a:t>, </a:t>
              </a:r>
              <a:r>
                <a:rPr lang="vi-VN" sz="5800" dirty="0" err="1"/>
                <a:t>tác</a:t>
              </a:r>
              <a:r>
                <a:rPr lang="vi-VN" sz="5800" dirty="0"/>
                <a:t> </a:t>
              </a:r>
              <a:r>
                <a:rPr lang="vi-VN" sz="5800" dirty="0" err="1"/>
                <a:t>giả</a:t>
              </a:r>
              <a:r>
                <a:rPr lang="vi-VN" sz="5800" dirty="0"/>
                <a:t> </a:t>
              </a:r>
              <a:r>
                <a:rPr lang="vi-VN" sz="5800" dirty="0" err="1"/>
                <a:t>lại</a:t>
              </a:r>
              <a:r>
                <a:rPr lang="vi-VN" sz="5800" dirty="0"/>
                <a:t> </a:t>
              </a:r>
              <a:r>
                <a:rPr lang="vi-VN" sz="5800" dirty="0" err="1"/>
                <a:t>nghĩ</a:t>
              </a:r>
              <a:r>
                <a:rPr lang="vi-VN" sz="5800" dirty="0"/>
                <a:t> </a:t>
              </a:r>
              <a:r>
                <a:rPr lang="vi-VN" sz="5800" dirty="0" err="1"/>
                <a:t>đến</a:t>
              </a:r>
              <a:r>
                <a:rPr lang="vi-VN" sz="5800" dirty="0"/>
                <a:t> </a:t>
              </a:r>
              <a:r>
                <a:rPr lang="vi-VN" sz="5800" dirty="0" err="1"/>
                <a:t>mùi</a:t>
              </a:r>
              <a:r>
                <a:rPr lang="vi-VN" sz="5800" dirty="0"/>
                <a:t> vôi xây, </a:t>
              </a:r>
              <a:r>
                <a:rPr lang="vi-VN" sz="5800" dirty="0" err="1"/>
                <a:t>mùi</a:t>
              </a:r>
              <a:r>
                <a:rPr lang="vi-VN" sz="5800" dirty="0"/>
                <a:t> </a:t>
              </a:r>
              <a:r>
                <a:rPr lang="vi-VN" sz="5800" dirty="0" err="1"/>
                <a:t>lán</a:t>
              </a:r>
              <a:r>
                <a:rPr lang="vi-VN" sz="5800" dirty="0"/>
                <a:t> cưa </a:t>
              </a:r>
              <a:r>
                <a:rPr lang="vi-VN" sz="5800" dirty="0" err="1"/>
                <a:t>và</a:t>
              </a:r>
              <a:r>
                <a:rPr lang="vi-VN" sz="5800" dirty="0"/>
                <a:t> </a:t>
              </a:r>
              <a:r>
                <a:rPr lang="vi-VN" sz="5800" dirty="0" err="1"/>
                <a:t>những</a:t>
              </a:r>
              <a:r>
                <a:rPr lang="vi-VN" sz="5800" dirty="0"/>
                <a:t> </a:t>
              </a:r>
              <a:r>
                <a:rPr lang="vi-VN" sz="5800" dirty="0" err="1"/>
                <a:t>mái</a:t>
              </a:r>
              <a:r>
                <a:rPr lang="vi-VN" sz="5800" dirty="0"/>
                <a:t> </a:t>
              </a:r>
              <a:r>
                <a:rPr lang="vi-VN" sz="5800" dirty="0" err="1"/>
                <a:t>ngói</a:t>
              </a:r>
              <a:r>
                <a:rPr lang="vi-VN" sz="5800" dirty="0"/>
                <a:t> </a:t>
              </a:r>
              <a:r>
                <a:rPr lang="vi-VN" sz="5800" dirty="0" err="1"/>
                <a:t>hồng</a:t>
              </a:r>
              <a:r>
                <a:rPr lang="vi-VN" sz="5800" dirty="0"/>
                <a:t>?</a:t>
              </a:r>
              <a:endParaRPr lang="en-US" sz="5800" dirty="0"/>
            </a:p>
          </p:txBody>
        </p:sp>
      </p:grpSp>
      <p:pic>
        <p:nvPicPr>
          <p:cNvPr id="11" name="Picture 10" descr="A picture containing baby bed&#10;&#10;Description automatically generated">
            <a:extLst>
              <a:ext uri="{FF2B5EF4-FFF2-40B4-BE49-F238E27FC236}">
                <a16:creationId xmlns:a16="http://schemas.microsoft.com/office/drawing/2014/main" id="{9F00BBCB-BFD9-4AEC-B180-FB6798D5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377874"/>
            <a:ext cx="5794261" cy="5794261"/>
          </a:xfrm>
          <a:prstGeom prst="rect">
            <a:avLst/>
          </a:prstGeom>
        </p:spPr>
      </p:pic>
    </p:spTree>
    <p:extLst>
      <p:ext uri="{BB962C8B-B14F-4D97-AF65-F5344CB8AC3E}">
        <p14:creationId xmlns:p14="http://schemas.microsoft.com/office/powerpoint/2010/main" val="580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15C15FF-09F7-448C-9779-594783A9721C}"/>
              </a:ext>
            </a:extLst>
          </p:cNvPr>
          <p:cNvSpPr/>
          <p:nvPr/>
        </p:nvSpPr>
        <p:spPr>
          <a:xfrm>
            <a:off x="323850" y="647701"/>
            <a:ext cx="17125950" cy="8991600"/>
          </a:xfrm>
          <a:custGeom>
            <a:avLst/>
            <a:gdLst>
              <a:gd name="connsiteX0" fmla="*/ 0 w 17125950"/>
              <a:gd name="connsiteY0" fmla="*/ 367037 h 8991600"/>
              <a:gd name="connsiteX1" fmla="*/ 367037 w 17125950"/>
              <a:gd name="connsiteY1" fmla="*/ 0 h 8991600"/>
              <a:gd name="connsiteX2" fmla="*/ 16758913 w 17125950"/>
              <a:gd name="connsiteY2" fmla="*/ 0 h 8991600"/>
              <a:gd name="connsiteX3" fmla="*/ 17125950 w 17125950"/>
              <a:gd name="connsiteY3" fmla="*/ 367037 h 8991600"/>
              <a:gd name="connsiteX4" fmla="*/ 17125950 w 17125950"/>
              <a:gd name="connsiteY4" fmla="*/ 8624563 h 8991600"/>
              <a:gd name="connsiteX5" fmla="*/ 16758913 w 17125950"/>
              <a:gd name="connsiteY5" fmla="*/ 8991600 h 8991600"/>
              <a:gd name="connsiteX6" fmla="*/ 367037 w 17125950"/>
              <a:gd name="connsiteY6" fmla="*/ 8991600 h 8991600"/>
              <a:gd name="connsiteX7" fmla="*/ 0 w 17125950"/>
              <a:gd name="connsiteY7" fmla="*/ 8624563 h 8991600"/>
              <a:gd name="connsiteX8" fmla="*/ 0 w 17125950"/>
              <a:gd name="connsiteY8" fmla="*/ 367037 h 899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8991600" fill="none" extrusionOk="0">
                <a:moveTo>
                  <a:pt x="0" y="367037"/>
                </a:moveTo>
                <a:cubicBezTo>
                  <a:pt x="214" y="170131"/>
                  <a:pt x="177437" y="22000"/>
                  <a:pt x="367037" y="0"/>
                </a:cubicBezTo>
                <a:cubicBezTo>
                  <a:pt x="5346681" y="72427"/>
                  <a:pt x="12942437" y="61419"/>
                  <a:pt x="16758913" y="0"/>
                </a:cubicBezTo>
                <a:cubicBezTo>
                  <a:pt x="16957106" y="-31086"/>
                  <a:pt x="17111990" y="160105"/>
                  <a:pt x="17125950" y="367037"/>
                </a:cubicBezTo>
                <a:cubicBezTo>
                  <a:pt x="17226826" y="1927450"/>
                  <a:pt x="17018637" y="6963211"/>
                  <a:pt x="17125950" y="8624563"/>
                </a:cubicBezTo>
                <a:cubicBezTo>
                  <a:pt x="17132112" y="8795997"/>
                  <a:pt x="16944169" y="8972035"/>
                  <a:pt x="16758913" y="8991600"/>
                </a:cubicBezTo>
                <a:cubicBezTo>
                  <a:pt x="13079145" y="9021427"/>
                  <a:pt x="8309052" y="8912294"/>
                  <a:pt x="367037" y="8991600"/>
                </a:cubicBezTo>
                <a:cubicBezTo>
                  <a:pt x="175623" y="8990323"/>
                  <a:pt x="-13614" y="8829964"/>
                  <a:pt x="0" y="8624563"/>
                </a:cubicBezTo>
                <a:cubicBezTo>
                  <a:pt x="50037" y="7034403"/>
                  <a:pt x="770" y="3077308"/>
                  <a:pt x="0" y="367037"/>
                </a:cubicBezTo>
                <a:close/>
              </a:path>
              <a:path w="17125950" h="8991600" stroke="0" extrusionOk="0">
                <a:moveTo>
                  <a:pt x="0" y="367037"/>
                </a:moveTo>
                <a:cubicBezTo>
                  <a:pt x="22344" y="170418"/>
                  <a:pt x="179413" y="31429"/>
                  <a:pt x="367037" y="0"/>
                </a:cubicBezTo>
                <a:cubicBezTo>
                  <a:pt x="4954183" y="123000"/>
                  <a:pt x="11386762" y="-96860"/>
                  <a:pt x="16758913" y="0"/>
                </a:cubicBezTo>
                <a:cubicBezTo>
                  <a:pt x="16940844" y="-15836"/>
                  <a:pt x="17140432" y="135132"/>
                  <a:pt x="17125950" y="367037"/>
                </a:cubicBezTo>
                <a:cubicBezTo>
                  <a:pt x="17129123" y="4428369"/>
                  <a:pt x="17220217" y="7707978"/>
                  <a:pt x="17125950" y="8624563"/>
                </a:cubicBezTo>
                <a:cubicBezTo>
                  <a:pt x="17121280" y="8828964"/>
                  <a:pt x="16947268" y="8989251"/>
                  <a:pt x="16758913" y="8991600"/>
                </a:cubicBezTo>
                <a:cubicBezTo>
                  <a:pt x="10117884" y="8830893"/>
                  <a:pt x="4813970" y="9031267"/>
                  <a:pt x="367037" y="8991600"/>
                </a:cubicBezTo>
                <a:cubicBezTo>
                  <a:pt x="151053" y="8988919"/>
                  <a:pt x="-5335" y="8824855"/>
                  <a:pt x="0" y="8624563"/>
                </a:cubicBezTo>
                <a:cubicBezTo>
                  <a:pt x="32216" y="7644024"/>
                  <a:pt x="57206" y="1950357"/>
                  <a:pt x="0" y="367037"/>
                </a:cubicBezTo>
                <a:close/>
              </a:path>
            </a:pathLst>
          </a:custGeom>
          <a:solidFill>
            <a:schemeClr val="bg1"/>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609600" y="3409057"/>
            <a:ext cx="16613744" cy="6001643"/>
          </a:xfrm>
          <a:prstGeom prst="rect">
            <a:avLst/>
          </a:prstGeom>
        </p:spPr>
        <p:txBody>
          <a:bodyPr wrap="square">
            <a:spAutoFit/>
          </a:bodyPr>
          <a:lstStyle/>
          <a:p>
            <a:r>
              <a:rPr lang="vi-VN" sz="4800" b="1">
                <a:latin typeface="+mj-lt"/>
              </a:rPr>
              <a:t>Hình ảnh:</a:t>
            </a:r>
          </a:p>
          <a:p>
            <a:pPr algn="ctr"/>
            <a:r>
              <a:rPr lang="vi-VN" sz="4800" b="1" i="1">
                <a:solidFill>
                  <a:srgbClr val="2571A4"/>
                </a:solidFill>
                <a:latin typeface="+mj-lt"/>
              </a:rPr>
              <a:t>Trong đạn bom đổ nát</a:t>
            </a:r>
          </a:p>
          <a:p>
            <a:pPr algn="ctr"/>
            <a:r>
              <a:rPr lang="en-US" sz="4800" b="1" i="1">
                <a:solidFill>
                  <a:srgbClr val="2571A4"/>
                </a:solidFill>
                <a:latin typeface="+mj-lt"/>
              </a:rPr>
              <a:t>  </a:t>
            </a:r>
            <a:r>
              <a:rPr lang="vi-VN" sz="4800" b="1" i="1">
                <a:solidFill>
                  <a:srgbClr val="2571A4"/>
                </a:solidFill>
                <a:latin typeface="+mj-lt"/>
              </a:rPr>
              <a:t>Bừng tươi nụ ngói hồng</a:t>
            </a:r>
          </a:p>
          <a:p>
            <a:pPr algn="just"/>
            <a:r>
              <a:rPr lang="en-US" sz="4800" b="1">
                <a:latin typeface="+mj-lt"/>
              </a:rPr>
              <a:t>	</a:t>
            </a:r>
            <a:r>
              <a:rPr lang="vi-VN" sz="4800" b="1">
                <a:latin typeface="+mj-lt"/>
              </a:rPr>
              <a:t>Nói lên sức sống mãnh liệt của nhân dân ta. Trong chiến tranh, bom đạn của địch đổ xuống phá hoại nhà cửa, xóm làng của chúng ta. Chúng ta vẫn không sợ chúng, vẫn anh dũng đánh trả những đòn chí tử và khi ta đã hoàn toàn chiến thắng, ta lại xây dựng lại cửa nhà khang trang to đẹp hơn.</a:t>
            </a:r>
          </a:p>
        </p:txBody>
      </p:sp>
      <p:sp>
        <p:nvSpPr>
          <p:cNvPr id="13" name="TextBox 12">
            <a:extLst>
              <a:ext uri="{FF2B5EF4-FFF2-40B4-BE49-F238E27FC236}">
                <a16:creationId xmlns:a16="http://schemas.microsoft.com/office/drawing/2014/main" id="{58913816-488F-48F4-A212-CEB2A3D6BB26}"/>
              </a:ext>
            </a:extLst>
          </p:cNvPr>
          <p:cNvSpPr txBox="1"/>
          <p:nvPr/>
        </p:nvSpPr>
        <p:spPr>
          <a:xfrm>
            <a:off x="3540085" y="726639"/>
            <a:ext cx="13108544" cy="2585323"/>
          </a:xfrm>
          <a:prstGeom prst="rect">
            <a:avLst/>
          </a:prstGeom>
          <a:noFill/>
        </p:spPr>
        <p:txBody>
          <a:bodyPr wrap="square">
            <a:spAutoFit/>
          </a:bodyPr>
          <a:lstStyle/>
          <a:p>
            <a:r>
              <a:rPr lang="vi-VN" sz="5400" b="1">
                <a:solidFill>
                  <a:srgbClr val="C00000"/>
                </a:solidFill>
                <a:effectLst>
                  <a:outerShdw blurRad="12700" dist="38100" dir="240000" algn="tl">
                    <a:schemeClr val="accent2">
                      <a:lumMod val="60000"/>
                      <a:lumOff val="40000"/>
                    </a:schemeClr>
                  </a:outerShdw>
                </a:effectLst>
                <a:latin typeface="+mj-lt"/>
              </a:rPr>
              <a:t>Hình ảnh</a:t>
            </a:r>
            <a:r>
              <a:rPr lang="en-US" sz="5400" b="1">
                <a:solidFill>
                  <a:srgbClr val="C00000"/>
                </a:solidFill>
                <a:effectLst>
                  <a:outerShdw blurRad="12700" dist="38100" dir="240000" algn="tl">
                    <a:schemeClr val="accent2">
                      <a:lumMod val="60000"/>
                      <a:lumOff val="40000"/>
                    </a:schemeClr>
                  </a:outerShdw>
                </a:effectLst>
                <a:latin typeface="+mj-lt"/>
              </a:rPr>
              <a:t>:</a:t>
            </a:r>
          </a:p>
          <a:p>
            <a:r>
              <a:rPr lang="vi-VN" sz="5400" b="1">
                <a:solidFill>
                  <a:srgbClr val="28692E"/>
                </a:solidFill>
                <a:effectLst>
                  <a:outerShdw blurRad="12700" dist="38100" dir="240000" algn="tl">
                    <a:srgbClr val="92D050"/>
                  </a:outerShdw>
                </a:effectLst>
                <a:latin typeface="+mj-lt"/>
              </a:rPr>
              <a:t> </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vi-VN" sz="5400" b="1">
                <a:solidFill>
                  <a:srgbClr val="28692E"/>
                </a:solidFill>
                <a:effectLst>
                  <a:outerShdw blurRad="12700" dist="38100" dir="240000" algn="tl">
                    <a:srgbClr val="92D050"/>
                  </a:outerShdw>
                </a:effectLst>
                <a:latin typeface="+mj-lt"/>
              </a:rPr>
              <a:t>Trong đạn bom đổ nát</a:t>
            </a:r>
            <a:endParaRPr lang="en-US" sz="5400" b="1">
              <a:solidFill>
                <a:srgbClr val="28692E"/>
              </a:solidFill>
              <a:effectLst>
                <a:outerShdw blurRad="12700" dist="38100" dir="240000" algn="tl">
                  <a:srgbClr val="92D050"/>
                </a:outerShdw>
              </a:effectLst>
              <a:latin typeface="+mj-lt"/>
            </a:endParaRPr>
          </a:p>
          <a:p>
            <a:r>
              <a:rPr lang="en-US" sz="5400" b="1">
                <a:solidFill>
                  <a:srgbClr val="28692E"/>
                </a:solidFill>
                <a:effectLst>
                  <a:outerShdw blurRad="12700" dist="38100" dir="240000" algn="tl">
                    <a:srgbClr val="92D050"/>
                  </a:outerShdw>
                </a:effectLst>
                <a:latin typeface="+mj-lt"/>
              </a:rPr>
              <a:t>   </a:t>
            </a:r>
            <a:r>
              <a:rPr lang="vi-VN" sz="5400" b="1">
                <a:solidFill>
                  <a:srgbClr val="28692E"/>
                </a:solidFill>
                <a:effectLst>
                  <a:outerShdw blurRad="12700" dist="38100" dir="240000" algn="tl">
                    <a:srgbClr val="92D050"/>
                  </a:outerShdw>
                </a:effectLst>
                <a:latin typeface="+mj-lt"/>
              </a:rPr>
              <a:t>Bừng tươi nụ ngói hồng</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en-US" sz="5400" b="1">
                <a:solidFill>
                  <a:srgbClr val="28692E"/>
                </a:solidFill>
                <a:effectLst>
                  <a:outerShdw blurRad="12700" dist="38100" dir="240000" algn="tl">
                    <a:srgbClr val="92D050"/>
                  </a:outerShdw>
                </a:effectLst>
                <a:latin typeface="+mj-lt"/>
                <a:cs typeface="Times New Roman" panose="02020603050405020304" pitchFamily="18" charset="0"/>
              </a:rPr>
              <a:t> </a:t>
            </a:r>
            <a:r>
              <a:rPr lang="vi-VN" sz="5400" b="1">
                <a:solidFill>
                  <a:srgbClr val="C00000"/>
                </a:solidFill>
                <a:effectLst>
                  <a:outerShdw blurRad="12700" dist="38100" dir="240000" algn="tl">
                    <a:schemeClr val="accent2">
                      <a:lumMod val="60000"/>
                      <a:lumOff val="40000"/>
                    </a:schemeClr>
                  </a:outerShdw>
                </a:effectLst>
                <a:latin typeface="+mj-lt"/>
              </a:rPr>
              <a:t>nói lên điều gì?</a:t>
            </a:r>
            <a:endParaRPr lang="en-US" sz="5400">
              <a:solidFill>
                <a:srgbClr val="C00000"/>
              </a:solidFill>
              <a:effectLst>
                <a:outerShdw blurRad="12700" dist="38100" dir="240000" algn="tl">
                  <a:schemeClr val="accent2">
                    <a:lumMod val="60000"/>
                    <a:lumOff val="40000"/>
                  </a:schemeClr>
                </a:outerShdw>
              </a:effectLst>
            </a:endParaRPr>
          </a:p>
        </p:txBody>
      </p:sp>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rotWithShape="1">
          <a:blip r:embed="rId2">
            <a:extLst>
              <a:ext uri="{28A0092B-C50C-407E-A947-70E740481C1C}">
                <a14:useLocalDpi xmlns:a14="http://schemas.microsoft.com/office/drawing/2010/main" val="0"/>
              </a:ext>
            </a:extLst>
          </a:blip>
          <a:srcRect b="21303"/>
          <a:stretch/>
        </p:blipFill>
        <p:spPr>
          <a:xfrm>
            <a:off x="-7391400" y="-3467099"/>
            <a:ext cx="11425713" cy="8991600"/>
          </a:xfrm>
          <a:prstGeom prst="rect">
            <a:avLst/>
          </a:prstGeom>
        </p:spPr>
      </p:pic>
    </p:spTree>
    <p:extLst>
      <p:ext uri="{BB962C8B-B14F-4D97-AF65-F5344CB8AC3E}">
        <p14:creationId xmlns:p14="http://schemas.microsoft.com/office/powerpoint/2010/main" val="15300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up)">
                                      <p:cBhvr>
                                        <p:cTn id="25" dur="500"/>
                                        <p:tgtEl>
                                          <p:spTgt spid="12">
                                            <p:txEl>
                                              <p:pRg st="1" end="1"/>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0" y="647700"/>
            <a:ext cx="18288000" cy="1569660"/>
          </a:xfrm>
          <a:prstGeom prst="rect">
            <a:avLst/>
          </a:prstGeom>
          <a:noFill/>
        </p:spPr>
        <p:txBody>
          <a:bodyPr wrap="square" rtlCol="0">
            <a:spAutoFit/>
          </a:bodyPr>
          <a:lstStyle/>
          <a:p>
            <a:pPr algn="ctr"/>
            <a:r>
              <a:rPr lang="en-US" altLang="zh-CN" sz="96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6553200"/>
          </a:xfrm>
          <a:custGeom>
            <a:avLst/>
            <a:gdLst>
              <a:gd name="connsiteX0" fmla="*/ 0 w 17125950"/>
              <a:gd name="connsiteY0" fmla="*/ 267502 h 6553200"/>
              <a:gd name="connsiteX1" fmla="*/ 267502 w 17125950"/>
              <a:gd name="connsiteY1" fmla="*/ 0 h 6553200"/>
              <a:gd name="connsiteX2" fmla="*/ 16858448 w 17125950"/>
              <a:gd name="connsiteY2" fmla="*/ 0 h 6553200"/>
              <a:gd name="connsiteX3" fmla="*/ 17125950 w 17125950"/>
              <a:gd name="connsiteY3" fmla="*/ 267502 h 6553200"/>
              <a:gd name="connsiteX4" fmla="*/ 17125950 w 17125950"/>
              <a:gd name="connsiteY4" fmla="*/ 6285698 h 6553200"/>
              <a:gd name="connsiteX5" fmla="*/ 16858448 w 17125950"/>
              <a:gd name="connsiteY5" fmla="*/ 6553200 h 6553200"/>
              <a:gd name="connsiteX6" fmla="*/ 267502 w 17125950"/>
              <a:gd name="connsiteY6" fmla="*/ 6553200 h 6553200"/>
              <a:gd name="connsiteX7" fmla="*/ 0 w 17125950"/>
              <a:gd name="connsiteY7" fmla="*/ 6285698 h 6553200"/>
              <a:gd name="connsiteX8" fmla="*/ 0 w 17125950"/>
              <a:gd name="connsiteY8" fmla="*/ 2675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6553200" fill="none" extrusionOk="0">
                <a:moveTo>
                  <a:pt x="0" y="267502"/>
                </a:moveTo>
                <a:cubicBezTo>
                  <a:pt x="721" y="139268"/>
                  <a:pt x="120869" y="1852"/>
                  <a:pt x="267502" y="0"/>
                </a:cubicBezTo>
                <a:cubicBezTo>
                  <a:pt x="6807240" y="72427"/>
                  <a:pt x="13740855" y="61419"/>
                  <a:pt x="16858448" y="0"/>
                </a:cubicBezTo>
                <a:cubicBezTo>
                  <a:pt x="17005180" y="-6918"/>
                  <a:pt x="17117004" y="117059"/>
                  <a:pt x="17125950" y="267502"/>
                </a:cubicBezTo>
                <a:cubicBezTo>
                  <a:pt x="17226826" y="1492135"/>
                  <a:pt x="17018637" y="4400449"/>
                  <a:pt x="17125950" y="6285698"/>
                </a:cubicBezTo>
                <a:cubicBezTo>
                  <a:pt x="17129956" y="6413103"/>
                  <a:pt x="17001692" y="6548164"/>
                  <a:pt x="16858448" y="6553200"/>
                </a:cubicBezTo>
                <a:cubicBezTo>
                  <a:pt x="13605009" y="6583027"/>
                  <a:pt x="5228677" y="6473894"/>
                  <a:pt x="267502" y="6553200"/>
                </a:cubicBezTo>
                <a:cubicBezTo>
                  <a:pt x="143736" y="6550490"/>
                  <a:pt x="-8955" y="6435206"/>
                  <a:pt x="0" y="6285698"/>
                </a:cubicBezTo>
                <a:cubicBezTo>
                  <a:pt x="50037" y="5199253"/>
                  <a:pt x="770" y="1410144"/>
                  <a:pt x="0" y="267502"/>
                </a:cubicBezTo>
                <a:close/>
              </a:path>
              <a:path w="17125950" h="6553200" stroke="0" extrusionOk="0">
                <a:moveTo>
                  <a:pt x="0" y="267502"/>
                </a:moveTo>
                <a:cubicBezTo>
                  <a:pt x="12519" y="123177"/>
                  <a:pt x="126779" y="14613"/>
                  <a:pt x="267502" y="0"/>
                </a:cubicBezTo>
                <a:cubicBezTo>
                  <a:pt x="4476415" y="123000"/>
                  <a:pt x="9878107" y="-96860"/>
                  <a:pt x="16858448" y="0"/>
                </a:cubicBezTo>
                <a:cubicBezTo>
                  <a:pt x="16999291" y="-5254"/>
                  <a:pt x="17138282" y="94904"/>
                  <a:pt x="17125950" y="267502"/>
                </a:cubicBezTo>
                <a:cubicBezTo>
                  <a:pt x="17129123" y="913988"/>
                  <a:pt x="17220217" y="4697354"/>
                  <a:pt x="17125950" y="6285698"/>
                </a:cubicBezTo>
                <a:cubicBezTo>
                  <a:pt x="17106792" y="6440376"/>
                  <a:pt x="16979839" y="6548888"/>
                  <a:pt x="16858448" y="6553200"/>
                </a:cubicBezTo>
                <a:cubicBezTo>
                  <a:pt x="9956490" y="6392493"/>
                  <a:pt x="5610250" y="6592867"/>
                  <a:pt x="267502" y="6553200"/>
                </a:cubicBezTo>
                <a:cubicBezTo>
                  <a:pt x="96517" y="6548505"/>
                  <a:pt x="-5613" y="6430892"/>
                  <a:pt x="0" y="6285698"/>
                </a:cubicBezTo>
                <a:cubicBezTo>
                  <a:pt x="32216" y="5025241"/>
                  <a:pt x="57206" y="1346888"/>
                  <a:pt x="0" y="267502"/>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3244839476"/>
              </p:ext>
            </p:extLst>
          </p:nvPr>
        </p:nvGraphicFramePr>
        <p:xfrm>
          <a:off x="838200" y="3695700"/>
          <a:ext cx="16363950" cy="558165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857250" marR="0" lvl="0" indent="-85725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Ca ngợi vẻ đẹp của dòng sông La.</a:t>
                      </a:r>
                      <a:endParaRPr lang="en-US" sz="7200" b="1">
                        <a:effectLst/>
                        <a:latin typeface="Times New Roman" panose="02020603050405020304" pitchFamily="18" charset="0"/>
                        <a:cs typeface="Times New Roman" panose="02020603050405020304" pitchFamily="18" charset="0"/>
                      </a:endParaRPr>
                    </a:p>
                    <a:p>
                      <a:pPr marL="0" marR="0" lvl="0" indent="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Nói lên tài năng, sức mạnh của con người Việt Nam trong công cuộc xây dựng quê hương, đất nước, bất chấp bom đạn kẻ thù.</a:t>
                      </a: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
                                        </p:tgtEl>
                                        <p:attrNameLst>
                                          <p:attrName>ppt_x</p:attrName>
                                          <p:attrName>ppt_y</p:attrName>
                                        </p:attrNameLst>
                                      </p:cBhvr>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3617218" y="4620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dirty="0">
                <a:solidFill>
                  <a:srgbClr val="000000"/>
                </a:solidFill>
                <a:latin typeface="+mj-lt"/>
              </a:rPr>
              <a:t>Trong veo</a:t>
            </a:r>
            <a:r>
              <a:rPr lang="en-US" sz="4400" dirty="0">
                <a:solidFill>
                  <a:srgbClr val="000000"/>
                </a:solidFill>
                <a:latin typeface="+mj-lt"/>
              </a:rPr>
              <a:t>/</a:t>
            </a:r>
            <a:r>
              <a:rPr lang="vi-VN" sz="4400" dirty="0">
                <a:solidFill>
                  <a:srgbClr val="000000"/>
                </a:solidFill>
                <a:latin typeface="+mj-lt"/>
              </a:rPr>
              <a:t> như ánh mắt</a:t>
            </a:r>
          </a:p>
          <a:p>
            <a:pPr algn="just"/>
            <a:r>
              <a:rPr lang="vi-VN" sz="4400" dirty="0">
                <a:solidFill>
                  <a:srgbClr val="000000"/>
                </a:solidFill>
                <a:latin typeface="+mj-lt"/>
              </a:rPr>
              <a:t>Bờ tre xanh im mát</a:t>
            </a:r>
          </a:p>
          <a:p>
            <a:pPr algn="just"/>
            <a:r>
              <a:rPr lang="vi-VN" sz="4400" dirty="0">
                <a:solidFill>
                  <a:srgbClr val="000000"/>
                </a:solidFill>
                <a:latin typeface="+mj-lt"/>
              </a:rPr>
              <a:t>Mươn </a:t>
            </a:r>
            <a:r>
              <a:rPr lang="vi-VN" sz="4400" dirty="0" err="1">
                <a:solidFill>
                  <a:srgbClr val="000000"/>
                </a:solidFill>
                <a:latin typeface="+mj-lt"/>
              </a:rPr>
              <a:t>mướt</a:t>
            </a:r>
            <a:r>
              <a:rPr lang="vi-VN" sz="4400" dirty="0">
                <a:solidFill>
                  <a:srgbClr val="000000"/>
                </a:solidFill>
                <a:latin typeface="+mj-lt"/>
              </a:rPr>
              <a:t> 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err="1">
                <a:solidFill>
                  <a:srgbClr val="000000"/>
                </a:solidFill>
                <a:latin typeface="+mj-lt"/>
              </a:rPr>
              <a:t>Bè</a:t>
            </a:r>
            <a:r>
              <a:rPr lang="vi-VN" sz="4400" dirty="0">
                <a:solidFill>
                  <a:srgbClr val="000000"/>
                </a:solidFill>
                <a:latin typeface="+mj-lt"/>
              </a:rPr>
              <a:t> đi </a:t>
            </a:r>
            <a:r>
              <a:rPr lang="vi-VN" sz="4400" dirty="0" err="1">
                <a:solidFill>
                  <a:srgbClr val="000000"/>
                </a:solidFill>
                <a:latin typeface="+mj-lt"/>
              </a:rPr>
              <a:t>chiều</a:t>
            </a:r>
            <a:r>
              <a:rPr lang="vi-VN" sz="4400" dirty="0">
                <a:solidFill>
                  <a:srgbClr val="000000"/>
                </a:solidFill>
                <a:latin typeface="+mj-lt"/>
              </a:rPr>
              <a:t> </a:t>
            </a:r>
            <a:r>
              <a:rPr lang="vi-VN" sz="4400" dirty="0" err="1">
                <a:solidFill>
                  <a:srgbClr val="000000"/>
                </a:solidFill>
                <a:latin typeface="+mj-lt"/>
              </a:rPr>
              <a:t>thầm</a:t>
            </a:r>
            <a:r>
              <a:rPr lang="vi-VN" sz="4400" dirty="0">
                <a:solidFill>
                  <a:srgbClr val="000000"/>
                </a:solidFill>
                <a:latin typeface="+mj-lt"/>
              </a:rPr>
              <a:t> </a:t>
            </a:r>
            <a:r>
              <a:rPr lang="vi-VN" sz="4400" dirty="0" err="1">
                <a:solidFill>
                  <a:srgbClr val="000000"/>
                </a:solidFill>
                <a:latin typeface="+mj-lt"/>
              </a:rPr>
              <a:t>thì</a:t>
            </a:r>
            <a:endParaRPr lang="vi-VN" sz="4400" dirty="0">
              <a:solidFill>
                <a:srgbClr val="000000"/>
              </a:solidFill>
              <a:latin typeface="+mj-lt"/>
            </a:endParaRPr>
          </a:p>
          <a:p>
            <a:pPr algn="just"/>
            <a:r>
              <a:rPr lang="vi-VN" sz="4400" dirty="0" err="1">
                <a:solidFill>
                  <a:srgbClr val="000000"/>
                </a:solidFill>
                <a:latin typeface="+mj-lt"/>
              </a:rPr>
              <a:t>Gỗ</a:t>
            </a:r>
            <a:r>
              <a:rPr lang="vi-VN" sz="4400" dirty="0">
                <a:solidFill>
                  <a:srgbClr val="000000"/>
                </a:solidFill>
                <a:latin typeface="+mj-lt"/>
              </a:rPr>
              <a:t> </a:t>
            </a:r>
            <a:r>
              <a:rPr lang="vi-VN" sz="4400" dirty="0" err="1">
                <a:solidFill>
                  <a:srgbClr val="000000"/>
                </a:solidFill>
                <a:latin typeface="+mj-lt"/>
              </a:rPr>
              <a:t>lượn</a:t>
            </a:r>
            <a:r>
              <a:rPr lang="vi-VN" sz="4400" dirty="0">
                <a:solidFill>
                  <a:srgbClr val="000000"/>
                </a:solidFill>
                <a:latin typeface="+mj-lt"/>
              </a:rPr>
              <a:t> </a:t>
            </a:r>
            <a:r>
              <a:rPr lang="vi-VN" sz="4400" dirty="0" err="1">
                <a:solidFill>
                  <a:srgbClr val="000000"/>
                </a:solidFill>
                <a:latin typeface="+mj-lt"/>
              </a:rPr>
              <a:t>đàn</a:t>
            </a:r>
            <a:r>
              <a:rPr lang="vi-VN" sz="4400" dirty="0">
                <a:solidFill>
                  <a:srgbClr val="000000"/>
                </a:solidFill>
                <a:latin typeface="+mj-lt"/>
              </a:rPr>
              <a:t> thong </a:t>
            </a:r>
            <a:r>
              <a:rPr lang="vi-VN" sz="4400" dirty="0" err="1">
                <a:solidFill>
                  <a:srgbClr val="000000"/>
                </a:solidFill>
                <a:latin typeface="+mj-lt"/>
              </a:rPr>
              <a:t>thả</a:t>
            </a:r>
            <a:endParaRPr lang="vi-VN" sz="4400" dirty="0">
              <a:solidFill>
                <a:srgbClr val="000000"/>
              </a:solidFill>
              <a:latin typeface="+mj-lt"/>
            </a:endParaRPr>
          </a:p>
          <a:p>
            <a:pPr algn="just"/>
            <a:r>
              <a:rPr lang="vi-VN" sz="4400" dirty="0">
                <a:solidFill>
                  <a:srgbClr val="000000"/>
                </a:solidFill>
                <a:latin typeface="+mj-lt"/>
              </a:rPr>
              <a:t>Như </a:t>
            </a:r>
            <a:r>
              <a:rPr lang="vi-VN" sz="4400" dirty="0" err="1">
                <a:solidFill>
                  <a:srgbClr val="000000"/>
                </a:solidFill>
                <a:latin typeface="+mj-lt"/>
              </a:rPr>
              <a:t>bầy</a:t>
            </a:r>
            <a:r>
              <a:rPr lang="vi-VN" sz="4400" dirty="0">
                <a:solidFill>
                  <a:srgbClr val="000000"/>
                </a:solidFill>
                <a:latin typeface="+mj-lt"/>
              </a:rPr>
              <a:t> trâu lim dim</a:t>
            </a:r>
          </a:p>
          <a:p>
            <a:pPr algn="just"/>
            <a:r>
              <a:rPr lang="vi-VN" sz="4400" dirty="0" err="1">
                <a:solidFill>
                  <a:srgbClr val="000000"/>
                </a:solidFill>
                <a:latin typeface="+mj-lt"/>
              </a:rPr>
              <a:t>Đằm</a:t>
            </a:r>
            <a:r>
              <a:rPr lang="vi-VN" sz="4400" dirty="0">
                <a:solidFill>
                  <a:srgbClr val="000000"/>
                </a:solidFill>
                <a:latin typeface="+mj-lt"/>
              </a:rPr>
              <a:t> </a:t>
            </a:r>
            <a:r>
              <a:rPr lang="vi-VN" sz="4400" dirty="0" err="1">
                <a:solidFill>
                  <a:srgbClr val="000000"/>
                </a:solidFill>
                <a:latin typeface="+mj-lt"/>
              </a:rPr>
              <a:t>mình</a:t>
            </a:r>
            <a:r>
              <a:rPr lang="en-US" sz="4400" dirty="0">
                <a:solidFill>
                  <a:srgbClr val="000000"/>
                </a:solidFill>
                <a:latin typeface="+mj-lt"/>
              </a:rPr>
              <a:t>/</a:t>
            </a:r>
            <a:r>
              <a:rPr lang="vi-VN" sz="4400" dirty="0">
                <a:solidFill>
                  <a:srgbClr val="000000"/>
                </a:solidFill>
                <a:latin typeface="+mj-lt"/>
              </a:rPr>
              <a:t> trong êm ả</a:t>
            </a:r>
          </a:p>
          <a:p>
            <a:pPr algn="just"/>
            <a:r>
              <a:rPr lang="vi-VN" sz="4400" dirty="0" err="1">
                <a:solidFill>
                  <a:srgbClr val="000000"/>
                </a:solidFill>
                <a:latin typeface="+mj-lt"/>
              </a:rPr>
              <a:t>Sóng</a:t>
            </a:r>
            <a:r>
              <a:rPr lang="vi-VN" sz="4400" dirty="0">
                <a:solidFill>
                  <a:srgbClr val="000000"/>
                </a:solidFill>
                <a:latin typeface="+mj-lt"/>
              </a:rPr>
              <a:t> long lanh </a:t>
            </a:r>
            <a:r>
              <a:rPr lang="vi-VN" sz="4400" dirty="0" err="1">
                <a:solidFill>
                  <a:srgbClr val="000000"/>
                </a:solidFill>
                <a:latin typeface="+mj-lt"/>
              </a:rPr>
              <a:t>vẩy</a:t>
            </a:r>
            <a:r>
              <a:rPr lang="vi-VN" sz="4400" dirty="0">
                <a:solidFill>
                  <a:srgbClr val="000000"/>
                </a:solidFill>
                <a:latin typeface="+mj-lt"/>
              </a:rPr>
              <a:t> </a:t>
            </a:r>
            <a:r>
              <a:rPr lang="vi-VN" sz="4400" dirty="0" err="1">
                <a:solidFill>
                  <a:srgbClr val="000000"/>
                </a:solidFill>
                <a:latin typeface="+mj-lt"/>
              </a:rPr>
              <a:t>cá</a:t>
            </a:r>
            <a:endParaRPr lang="vi-VN" sz="4400" dirty="0">
              <a:solidFill>
                <a:srgbClr val="000000"/>
              </a:solidFill>
              <a:latin typeface="+mj-lt"/>
            </a:endParaRPr>
          </a:p>
          <a:p>
            <a:pPr algn="just"/>
            <a:r>
              <a:rPr lang="vi-VN" sz="4400" dirty="0">
                <a:solidFill>
                  <a:srgbClr val="000000"/>
                </a:solidFill>
                <a:latin typeface="+mj-lt"/>
              </a:rPr>
              <a:t>Chim </a:t>
            </a:r>
            <a:r>
              <a:rPr lang="vi-VN" sz="4400" dirty="0" err="1">
                <a:solidFill>
                  <a:srgbClr val="000000"/>
                </a:solidFill>
                <a:latin typeface="+mj-lt"/>
              </a:rPr>
              <a:t>hót</a:t>
            </a:r>
            <a:r>
              <a:rPr lang="vi-VN" sz="4400" dirty="0">
                <a:solidFill>
                  <a:srgbClr val="000000"/>
                </a:solidFill>
                <a:latin typeface="+mj-lt"/>
              </a:rPr>
              <a:t> trên </a:t>
            </a:r>
            <a:r>
              <a:rPr lang="vi-VN" sz="4400" dirty="0" err="1">
                <a:solidFill>
                  <a:srgbClr val="000000"/>
                </a:solidFill>
                <a:latin typeface="+mj-lt"/>
              </a:rPr>
              <a:t>bờ</a:t>
            </a:r>
            <a:r>
              <a:rPr lang="vi-VN" sz="4400" dirty="0">
                <a:solidFill>
                  <a:srgbClr val="000000"/>
                </a:solidFill>
                <a:latin typeface="+mj-lt"/>
              </a:rPr>
              <a:t>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2835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3617218" y="4620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b="1" dirty="0">
                <a:solidFill>
                  <a:srgbClr val="000000"/>
                </a:solidFill>
                <a:latin typeface="+mj-lt"/>
              </a:rPr>
              <a:t>Trong veo</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như ánh mắt</a:t>
            </a:r>
          </a:p>
          <a:p>
            <a:pPr algn="just"/>
            <a:r>
              <a:rPr lang="vi-VN" sz="4400" dirty="0">
                <a:solidFill>
                  <a:srgbClr val="000000"/>
                </a:solidFill>
                <a:latin typeface="+mj-lt"/>
              </a:rPr>
              <a:t>Bờ tre xanh </a:t>
            </a:r>
            <a:r>
              <a:rPr lang="vi-VN" sz="4400" b="1" dirty="0">
                <a:solidFill>
                  <a:srgbClr val="000000"/>
                </a:solidFill>
                <a:latin typeface="+mj-lt"/>
              </a:rPr>
              <a:t>im mát</a:t>
            </a:r>
          </a:p>
          <a:p>
            <a:pPr algn="just"/>
            <a:r>
              <a:rPr lang="vi-VN" sz="4400" b="1" dirty="0">
                <a:solidFill>
                  <a:srgbClr val="000000"/>
                </a:solidFill>
                <a:latin typeface="+mj-lt"/>
              </a:rPr>
              <a:t>Mươn mướt </a:t>
            </a:r>
            <a:r>
              <a:rPr lang="vi-VN" sz="4400" dirty="0">
                <a:solidFill>
                  <a:srgbClr val="000000"/>
                </a:solidFill>
                <a:latin typeface="+mj-lt"/>
              </a:rPr>
              <a:t>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a:solidFill>
                  <a:srgbClr val="000000"/>
                </a:solidFill>
                <a:latin typeface="+mj-lt"/>
              </a:rPr>
              <a:t>Bè đi chiều </a:t>
            </a:r>
            <a:r>
              <a:rPr lang="vi-VN" sz="4400" b="1" dirty="0">
                <a:solidFill>
                  <a:srgbClr val="000000"/>
                </a:solidFill>
                <a:latin typeface="+mj-lt"/>
              </a:rPr>
              <a:t>thầm thì</a:t>
            </a:r>
          </a:p>
          <a:p>
            <a:pPr algn="just"/>
            <a:r>
              <a:rPr lang="vi-VN" sz="4400" dirty="0">
                <a:solidFill>
                  <a:srgbClr val="000000"/>
                </a:solidFill>
                <a:latin typeface="+mj-lt"/>
              </a:rPr>
              <a:t>Gỗ </a:t>
            </a:r>
            <a:r>
              <a:rPr lang="vi-VN" sz="4400" b="1" dirty="0">
                <a:solidFill>
                  <a:srgbClr val="000000"/>
                </a:solidFill>
                <a:latin typeface="+mj-lt"/>
              </a:rPr>
              <a:t>lượn đàn thong thả</a:t>
            </a:r>
          </a:p>
          <a:p>
            <a:pPr algn="just"/>
            <a:r>
              <a:rPr lang="vi-VN" sz="4400" dirty="0">
                <a:solidFill>
                  <a:srgbClr val="000000"/>
                </a:solidFill>
                <a:latin typeface="+mj-lt"/>
              </a:rPr>
              <a:t>Như bầy trâu </a:t>
            </a:r>
            <a:r>
              <a:rPr lang="vi-VN" sz="4400" b="1" dirty="0">
                <a:solidFill>
                  <a:srgbClr val="000000"/>
                </a:solidFill>
                <a:latin typeface="+mj-lt"/>
              </a:rPr>
              <a:t>lim dim</a:t>
            </a:r>
          </a:p>
          <a:p>
            <a:pPr algn="just"/>
            <a:r>
              <a:rPr lang="vi-VN" sz="4400" b="1" dirty="0">
                <a:solidFill>
                  <a:srgbClr val="000000"/>
                </a:solidFill>
                <a:latin typeface="+mj-lt"/>
              </a:rPr>
              <a:t>Đằm mình</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trong </a:t>
            </a:r>
            <a:r>
              <a:rPr lang="vi-VN" sz="4400" b="1" dirty="0">
                <a:solidFill>
                  <a:srgbClr val="000000"/>
                </a:solidFill>
                <a:latin typeface="+mj-lt"/>
              </a:rPr>
              <a:t>êm ả</a:t>
            </a:r>
          </a:p>
          <a:p>
            <a:pPr algn="just"/>
            <a:r>
              <a:rPr lang="vi-VN" sz="4400" dirty="0">
                <a:solidFill>
                  <a:srgbClr val="000000"/>
                </a:solidFill>
                <a:latin typeface="+mj-lt"/>
              </a:rPr>
              <a:t>Sóng </a:t>
            </a:r>
            <a:r>
              <a:rPr lang="vi-VN" sz="4400" b="1" dirty="0">
                <a:solidFill>
                  <a:srgbClr val="000000"/>
                </a:solidFill>
                <a:latin typeface="+mj-lt"/>
              </a:rPr>
              <a:t>long lanh </a:t>
            </a:r>
            <a:r>
              <a:rPr lang="vi-VN" sz="4400" dirty="0">
                <a:solidFill>
                  <a:srgbClr val="000000"/>
                </a:solidFill>
                <a:latin typeface="+mj-lt"/>
              </a:rPr>
              <a:t>vẩy cá</a:t>
            </a:r>
          </a:p>
          <a:p>
            <a:pPr algn="just"/>
            <a:r>
              <a:rPr lang="vi-VN" sz="4400" dirty="0">
                <a:solidFill>
                  <a:srgbClr val="000000"/>
                </a:solidFill>
                <a:latin typeface="+mj-lt"/>
              </a:rPr>
              <a:t>Chim </a:t>
            </a:r>
            <a:r>
              <a:rPr lang="vi-VN" sz="4400" b="1" dirty="0">
                <a:solidFill>
                  <a:srgbClr val="000000"/>
                </a:solidFill>
                <a:latin typeface="+mj-lt"/>
              </a:rPr>
              <a:t>hót</a:t>
            </a:r>
            <a:r>
              <a:rPr lang="vi-VN" sz="4400" dirty="0">
                <a:solidFill>
                  <a:srgbClr val="000000"/>
                </a:solidFill>
                <a:latin typeface="+mj-lt"/>
              </a:rPr>
              <a:t> trên bờ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3391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194C79-9B8F-4934-AD31-DAEC985E6490}"/>
              </a:ext>
            </a:extLst>
          </p:cNvPr>
          <p:cNvSpPr/>
          <p:nvPr/>
        </p:nvSpPr>
        <p:spPr>
          <a:xfrm>
            <a:off x="838200" y="4533900"/>
            <a:ext cx="11404642" cy="2862322"/>
          </a:xfrm>
          <a:prstGeom prst="rect">
            <a:avLst/>
          </a:prstGeom>
        </p:spPr>
        <p:txBody>
          <a:bodyPr wrap="square">
            <a:spAutoFit/>
          </a:bodyPr>
          <a:lstStyle/>
          <a:p>
            <a:pPr algn="just"/>
            <a:r>
              <a:rPr lang="vi-VN" sz="6000" b="1">
                <a:solidFill>
                  <a:srgbClr val="202122"/>
                </a:solidFill>
                <a:latin typeface="Times New Roman" panose="02020603050405020304" pitchFamily="18" charset="0"/>
                <a:cs typeface="Times New Roman" panose="02020603050405020304" pitchFamily="18" charset="0"/>
              </a:rPr>
              <a:t>là một </a:t>
            </a:r>
            <a:r>
              <a:rPr lang="en-US" sz="6000" b="1">
                <a:solidFill>
                  <a:srgbClr val="C00000"/>
                </a:solidFill>
                <a:latin typeface="Times New Roman" panose="02020603050405020304" pitchFamily="18" charset="0"/>
                <a:cs typeface="Times New Roman" panose="02020603050405020304" pitchFamily="18" charset="0"/>
              </a:rPr>
              <a:t>phụ lưu </a:t>
            </a:r>
            <a:r>
              <a:rPr lang="vi-VN" sz="6000" b="1">
                <a:solidFill>
                  <a:srgbClr val="202122"/>
                </a:solidFill>
                <a:latin typeface="Times New Roman" panose="02020603050405020304" pitchFamily="18" charset="0"/>
                <a:cs typeface="Times New Roman" panose="02020603050405020304" pitchFamily="18" charset="0"/>
              </a:rPr>
              <a:t>của </a:t>
            </a:r>
            <a:r>
              <a:rPr lang="en-US" sz="6000" b="1">
                <a:solidFill>
                  <a:srgbClr val="C00000"/>
                </a:solidFill>
                <a:latin typeface="Times New Roman" panose="02020603050405020304" pitchFamily="18" charset="0"/>
                <a:cs typeface="Times New Roman" panose="02020603050405020304" pitchFamily="18" charset="0"/>
              </a:rPr>
              <a:t>sông Lam</a:t>
            </a:r>
            <a:r>
              <a:rPr lang="vi-VN" sz="6000" b="1">
                <a:solidFill>
                  <a:srgbClr val="202122"/>
                </a:solidFill>
                <a:latin typeface="Times New Roman" panose="02020603050405020304" pitchFamily="18" charset="0"/>
                <a:cs typeface="Times New Roman" panose="02020603050405020304" pitchFamily="18" charset="0"/>
              </a:rPr>
              <a:t>, dài 12,5 </a:t>
            </a:r>
            <a:r>
              <a:rPr lang="vi-VN" sz="6000" b="1" dirty="0">
                <a:solidFill>
                  <a:srgbClr val="202122"/>
                </a:solidFill>
                <a:latin typeface="Times New Roman" panose="02020603050405020304" pitchFamily="18" charset="0"/>
                <a:cs typeface="Times New Roman" panose="02020603050405020304" pitchFamily="18" charset="0"/>
              </a:rPr>
              <a:t>km chảy qua </a:t>
            </a:r>
            <a:r>
              <a:rPr lang="vi-VN" sz="6000" b="1">
                <a:solidFill>
                  <a:srgbClr val="202122"/>
                </a:solidFill>
                <a:latin typeface="Times New Roman" panose="02020603050405020304" pitchFamily="18" charset="0"/>
                <a:cs typeface="Times New Roman" panose="02020603050405020304" pitchFamily="18" charset="0"/>
              </a:rPr>
              <a:t>huyện </a:t>
            </a:r>
            <a:r>
              <a:rPr lang="en-US" sz="6000" b="1">
                <a:solidFill>
                  <a:srgbClr val="C00000"/>
                </a:solidFill>
                <a:latin typeface="Times New Roman" panose="02020603050405020304" pitchFamily="18" charset="0"/>
                <a:cs typeface="Times New Roman" panose="02020603050405020304" pitchFamily="18" charset="0"/>
              </a:rPr>
              <a:t>Đức Thọ</a:t>
            </a:r>
            <a:r>
              <a:rPr lang="vi-VN" sz="6000" b="1">
                <a:solidFill>
                  <a:srgbClr val="202122"/>
                </a:solidFill>
                <a:latin typeface="Times New Roman" panose="02020603050405020304" pitchFamily="18" charset="0"/>
                <a:cs typeface="Times New Roman" panose="02020603050405020304" pitchFamily="18" charset="0"/>
              </a:rPr>
              <a:t>, tỉnh </a:t>
            </a:r>
            <a:r>
              <a:rPr lang="en-US" sz="6000" b="1">
                <a:solidFill>
                  <a:srgbClr val="C00000"/>
                </a:solidFill>
                <a:latin typeface="Times New Roman" panose="02020603050405020304" pitchFamily="18" charset="0"/>
                <a:cs typeface="Times New Roman" panose="02020603050405020304" pitchFamily="18" charset="0"/>
              </a:rPr>
              <a:t>Hà Tĩnh</a:t>
            </a:r>
            <a:r>
              <a:rPr lang="vi-VN" sz="6000" b="1">
                <a:solidFill>
                  <a:srgbClr val="202122"/>
                </a:solidFill>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774AC-774F-46D5-9619-EAE7E4875FF9}"/>
              </a:ext>
            </a:extLst>
          </p:cNvPr>
          <p:cNvSpPr txBox="1"/>
          <p:nvPr/>
        </p:nvSpPr>
        <p:spPr>
          <a:xfrm>
            <a:off x="1773250" y="1028700"/>
            <a:ext cx="10094900" cy="3154710"/>
          </a:xfrm>
          <a:prstGeom prst="rect">
            <a:avLst/>
          </a:prstGeom>
          <a:noFill/>
        </p:spPr>
        <p:txBody>
          <a:bodyPr wrap="square">
            <a:spAutoFit/>
          </a:bodyPr>
          <a:lstStyle/>
          <a:p>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Sông</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La </a:t>
            </a:r>
            <a:endParaRPr lang="en-US" sz="3200" dirty="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30088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1676400" y="3178595"/>
            <a:ext cx="17329241" cy="2697897"/>
            <a:chOff x="-2133600" y="4131238"/>
            <a:chExt cx="17329241"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2133600" y="4131238"/>
              <a:ext cx="17329241" cy="2697897"/>
              <a:chOff x="-1981200" y="3345924"/>
              <a:chExt cx="17329241"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2">
                <a:extLst>
                  <a:ext uri="{28A0092B-C50C-407E-A947-70E740481C1C}">
                    <a14:useLocalDpi xmlns:a14="http://schemas.microsoft.com/office/drawing/2010/main" val="0"/>
                  </a:ext>
                </a:extLst>
              </a:blip>
              <a:srcRect t="814" b="83333"/>
              <a:stretch/>
            </p:blipFill>
            <p:spPr>
              <a:xfrm flipH="1">
                <a:off x="-1981200" y="3345924"/>
                <a:ext cx="17329241"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908141" y="382998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857374" y="4588535"/>
              <a:ext cx="9877425" cy="1555234"/>
            </a:xfrm>
            <a:prstGeom prst="rect">
              <a:avLst/>
            </a:prstGeom>
            <a:noFill/>
          </p:spPr>
          <p:txBody>
            <a:bodyPr wrap="square">
              <a:spAutoFit/>
            </a:bodyPr>
            <a:lstStyle/>
            <a:p>
              <a:pPr>
                <a:lnSpc>
                  <a:spcPct val="150000"/>
                </a:lnSpc>
                <a:spcBef>
                  <a:spcPts val="750"/>
                </a:spcBef>
              </a:pPr>
              <a:r>
                <a:rPr lang="en-US" altLang="zh-CN" sz="7200" b="1">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Học thuộc lòng bài thơ</a:t>
              </a:r>
              <a:endParaRPr lang="zh-CN" altLang="en-US" sz="7200" b="1" dirty="0">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3124200" y="6591300"/>
            <a:ext cx="17526000" cy="2697897"/>
            <a:chOff x="-3187882" y="5215682"/>
            <a:chExt cx="17526000"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3187882" y="5215682"/>
              <a:ext cx="17526000" cy="2697897"/>
              <a:chOff x="-3035482" y="4430368"/>
              <a:chExt cx="17526000"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2">
                <a:extLst>
                  <a:ext uri="{28A0092B-C50C-407E-A947-70E740481C1C}">
                    <a14:useLocalDpi xmlns:a14="http://schemas.microsoft.com/office/drawing/2010/main" val="0"/>
                  </a:ext>
                </a:extLst>
              </a:blip>
              <a:srcRect l="-180" t="18635" r="180" b="65512"/>
              <a:stretch/>
            </p:blipFill>
            <p:spPr>
              <a:xfrm flipH="1">
                <a:off x="-3035482" y="4430368"/>
                <a:ext cx="17526000"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03312" y="5320387"/>
              <a:ext cx="9136088" cy="155523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Chuẩn bị bài tiếp theo.</a:t>
              </a:r>
              <a:endParaRPr lang="zh-CN" altLang="en-US" sz="7200" b="1" dirty="0">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7">
            <a:extLst>
              <a:ext uri="{28A0092B-C50C-407E-A947-70E740481C1C}">
                <a14:useLocalDpi xmlns:a14="http://schemas.microsoft.com/office/drawing/2010/main" val="0"/>
              </a:ext>
            </a:extLst>
          </a:blip>
          <a:srcRect r="47132" b="60830"/>
          <a:stretch/>
        </p:blipFill>
        <p:spPr>
          <a:xfrm rot="12117602" flipV="1">
            <a:off x="12401831" y="603739"/>
            <a:ext cx="5220733" cy="4458317"/>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19" y="7007136"/>
            <a:ext cx="2204055" cy="2863952"/>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50" y="231944"/>
            <a:ext cx="2359449" cy="2859270"/>
          </a:xfrm>
          <a:prstGeom prst="rect">
            <a:avLst/>
          </a:prstGeom>
        </p:spPr>
      </p:pic>
      <p:pic>
        <p:nvPicPr>
          <p:cNvPr id="16" name="图片 14">
            <a:extLst>
              <a:ext uri="{FF2B5EF4-FFF2-40B4-BE49-F238E27FC236}">
                <a16:creationId xmlns:a16="http://schemas.microsoft.com/office/drawing/2014/main" id="{559BDC25-77C2-4454-9D09-8B0B0353F03F}"/>
              </a:ext>
            </a:extLst>
          </p:cNvPr>
          <p:cNvPicPr>
            <a:picLocks noChangeAspect="1"/>
          </p:cNvPicPr>
          <p:nvPr/>
        </p:nvPicPr>
        <p:blipFill rotWithShape="1">
          <a:blip r:embed="rId7">
            <a:extLst>
              <a:ext uri="{28A0092B-C50C-407E-A947-70E740481C1C}">
                <a14:useLocalDpi xmlns:a14="http://schemas.microsoft.com/office/drawing/2010/main" val="0"/>
              </a:ext>
            </a:extLst>
          </a:blip>
          <a:srcRect l="50985" t="81258" r="-3853" b="-3854"/>
          <a:stretch/>
        </p:blipFill>
        <p:spPr>
          <a:xfrm rot="12117602" flipV="1">
            <a:off x="818421" y="5910765"/>
            <a:ext cx="5220733" cy="2571924"/>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fltVal val="0.5"/>
                                          </p:val>
                                        </p:tav>
                                        <p:tav tm="100000">
                                          <p:val>
                                            <p:strVal val="#ppt_x"/>
                                          </p:val>
                                        </p:tav>
                                      </p:tavLst>
                                    </p:anim>
                                    <p:anim calcmode="lin" valueType="num">
                                      <p:cBhvr>
                                        <p:cTn id="48"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2209800" y="1485900"/>
            <a:ext cx="10820400" cy="3154710"/>
          </a:xfrm>
          <a:prstGeom prst="rect">
            <a:avLst/>
          </a:prstGeom>
          <a:noFill/>
        </p:spPr>
        <p:txBody>
          <a:bodyPr wrap="square">
            <a:spAutoFit/>
          </a:bodyPr>
          <a:lstStyle/>
          <a:p>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đọc</a:t>
            </a:r>
            <a:endParaRPr lang="en-US" sz="3200" dirty="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17764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dirty="0" err="1">
                <a:solidFill>
                  <a:srgbClr val="FF0000"/>
                </a:solidFill>
                <a:latin typeface="+mj-lt"/>
              </a:rPr>
              <a:t>Bè</a:t>
            </a:r>
            <a:r>
              <a:rPr lang="vi-VN" sz="3400" b="1" dirty="0">
                <a:solidFill>
                  <a:srgbClr val="FF0000"/>
                </a:solidFill>
                <a:latin typeface="+mj-lt"/>
              </a:rPr>
              <a:t> ta xuôi sông La</a:t>
            </a:r>
          </a:p>
          <a:p>
            <a:pPr algn="just"/>
            <a:r>
              <a:rPr lang="vi-VN" sz="3400" b="1" dirty="0">
                <a:solidFill>
                  <a:srgbClr val="FF0000"/>
                </a:solidFill>
                <a:latin typeface="+mj-lt"/>
              </a:rPr>
              <a:t>Dẻ cau cùng táu mật</a:t>
            </a:r>
          </a:p>
          <a:p>
            <a:pPr algn="just"/>
            <a:r>
              <a:rPr lang="vi-VN" sz="3400" b="1" dirty="0">
                <a:solidFill>
                  <a:srgbClr val="FF0000"/>
                </a:solidFill>
                <a:latin typeface="+mj-lt"/>
              </a:rPr>
              <a:t>Muồng đen và trai đất</a:t>
            </a:r>
          </a:p>
          <a:p>
            <a:pPr algn="just"/>
            <a:r>
              <a:rPr lang="vi-VN" sz="3400" b="1" dirty="0">
                <a:solidFill>
                  <a:srgbClr val="FF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B050"/>
                </a:solidFill>
                <a:latin typeface="+mj-lt"/>
              </a:rPr>
              <a:t>Sông La ơi sông La</a:t>
            </a:r>
          </a:p>
          <a:p>
            <a:pPr algn="just"/>
            <a:r>
              <a:rPr lang="vi-VN" sz="3400" b="1" dirty="0">
                <a:solidFill>
                  <a:srgbClr val="00B050"/>
                </a:solidFill>
                <a:latin typeface="+mj-lt"/>
              </a:rPr>
              <a:t>Trong veo như ánh mắt</a:t>
            </a:r>
          </a:p>
          <a:p>
            <a:pPr algn="just"/>
            <a:r>
              <a:rPr lang="vi-VN" sz="3400" b="1" dirty="0">
                <a:solidFill>
                  <a:srgbClr val="00B050"/>
                </a:solidFill>
                <a:latin typeface="+mj-lt"/>
              </a:rPr>
              <a:t>Bờ tre xanh im mát</a:t>
            </a:r>
          </a:p>
          <a:p>
            <a:pPr algn="just"/>
            <a:r>
              <a:rPr lang="vi-VN" sz="3400" b="1" dirty="0">
                <a:solidFill>
                  <a:srgbClr val="00B050"/>
                </a:solidFill>
                <a:latin typeface="+mj-lt"/>
              </a:rPr>
              <a:t>Mươn mướt đôi hàng mi.</a:t>
            </a:r>
            <a:endParaRPr lang="en-US" sz="3400" b="1" dirty="0">
              <a:solidFill>
                <a:srgbClr val="00B050"/>
              </a:solidFill>
              <a:latin typeface="+mj-lt"/>
            </a:endParaRPr>
          </a:p>
          <a:p>
            <a:pPr algn="just"/>
            <a:r>
              <a:rPr lang="vi-VN" sz="3400" b="1" dirty="0" err="1">
                <a:solidFill>
                  <a:srgbClr val="00B050"/>
                </a:solidFill>
                <a:latin typeface="+mj-lt"/>
              </a:rPr>
              <a:t>Bè</a:t>
            </a:r>
            <a:r>
              <a:rPr lang="vi-VN" sz="3400" b="1" dirty="0">
                <a:solidFill>
                  <a:srgbClr val="00B050"/>
                </a:solidFill>
                <a:latin typeface="+mj-lt"/>
              </a:rPr>
              <a:t> đi </a:t>
            </a:r>
            <a:r>
              <a:rPr lang="vi-VN" sz="3400" b="1" dirty="0" err="1">
                <a:solidFill>
                  <a:srgbClr val="00B050"/>
                </a:solidFill>
                <a:latin typeface="+mj-lt"/>
              </a:rPr>
              <a:t>chiều</a:t>
            </a:r>
            <a:r>
              <a:rPr lang="vi-VN" sz="3400" b="1" dirty="0">
                <a:solidFill>
                  <a:srgbClr val="00B050"/>
                </a:solidFill>
                <a:latin typeface="+mj-lt"/>
              </a:rPr>
              <a:t> </a:t>
            </a:r>
            <a:r>
              <a:rPr lang="vi-VN" sz="3400" b="1" dirty="0" err="1">
                <a:solidFill>
                  <a:srgbClr val="00B050"/>
                </a:solidFill>
                <a:latin typeface="+mj-lt"/>
              </a:rPr>
              <a:t>thầm</a:t>
            </a:r>
            <a:r>
              <a:rPr lang="vi-VN" sz="3400" b="1" dirty="0">
                <a:solidFill>
                  <a:srgbClr val="00B050"/>
                </a:solidFill>
                <a:latin typeface="+mj-lt"/>
              </a:rPr>
              <a:t> </a:t>
            </a:r>
            <a:r>
              <a:rPr lang="vi-VN" sz="3400" b="1" dirty="0" err="1">
                <a:solidFill>
                  <a:srgbClr val="00B050"/>
                </a:solidFill>
                <a:latin typeface="+mj-lt"/>
              </a:rPr>
              <a:t>thì</a:t>
            </a:r>
            <a:endParaRPr lang="vi-VN" sz="3400" b="1" dirty="0">
              <a:solidFill>
                <a:srgbClr val="00B050"/>
              </a:solidFill>
              <a:latin typeface="+mj-lt"/>
            </a:endParaRPr>
          </a:p>
          <a:p>
            <a:pPr algn="just"/>
            <a:r>
              <a:rPr lang="vi-VN" sz="3400" b="1" dirty="0" err="1">
                <a:solidFill>
                  <a:srgbClr val="00B050"/>
                </a:solidFill>
                <a:latin typeface="+mj-lt"/>
              </a:rPr>
              <a:t>Gỗ</a:t>
            </a:r>
            <a:r>
              <a:rPr lang="vi-VN" sz="3400" b="1" dirty="0">
                <a:solidFill>
                  <a:srgbClr val="00B050"/>
                </a:solidFill>
                <a:latin typeface="+mj-lt"/>
              </a:rPr>
              <a:t> </a:t>
            </a:r>
            <a:r>
              <a:rPr lang="vi-VN" sz="3400" b="1" dirty="0" err="1">
                <a:solidFill>
                  <a:srgbClr val="00B050"/>
                </a:solidFill>
                <a:latin typeface="+mj-lt"/>
              </a:rPr>
              <a:t>lượn</a:t>
            </a:r>
            <a:r>
              <a:rPr lang="vi-VN" sz="3400" b="1" dirty="0">
                <a:solidFill>
                  <a:srgbClr val="00B050"/>
                </a:solidFill>
                <a:latin typeface="+mj-lt"/>
              </a:rPr>
              <a:t> </a:t>
            </a:r>
            <a:r>
              <a:rPr lang="vi-VN" sz="3400" b="1" dirty="0" err="1">
                <a:solidFill>
                  <a:srgbClr val="00B050"/>
                </a:solidFill>
                <a:latin typeface="+mj-lt"/>
              </a:rPr>
              <a:t>đàn</a:t>
            </a:r>
            <a:r>
              <a:rPr lang="vi-VN" sz="3400" b="1" dirty="0">
                <a:solidFill>
                  <a:srgbClr val="00B050"/>
                </a:solidFill>
                <a:latin typeface="+mj-lt"/>
              </a:rPr>
              <a:t> thong </a:t>
            </a:r>
            <a:r>
              <a:rPr lang="vi-VN" sz="3400" b="1" dirty="0" err="1">
                <a:solidFill>
                  <a:srgbClr val="00B050"/>
                </a:solidFill>
                <a:latin typeface="+mj-lt"/>
              </a:rPr>
              <a:t>thả</a:t>
            </a:r>
            <a:endParaRPr lang="vi-VN" sz="3400" b="1" dirty="0">
              <a:solidFill>
                <a:srgbClr val="00B050"/>
              </a:solidFill>
              <a:latin typeface="+mj-lt"/>
            </a:endParaRPr>
          </a:p>
          <a:p>
            <a:pPr algn="just"/>
            <a:r>
              <a:rPr lang="vi-VN" sz="3400" b="1" dirty="0">
                <a:solidFill>
                  <a:srgbClr val="00B050"/>
                </a:solidFill>
                <a:latin typeface="+mj-lt"/>
              </a:rPr>
              <a:t>Như </a:t>
            </a:r>
            <a:r>
              <a:rPr lang="vi-VN" sz="3400" b="1" dirty="0" err="1">
                <a:solidFill>
                  <a:srgbClr val="00B050"/>
                </a:solidFill>
                <a:latin typeface="+mj-lt"/>
              </a:rPr>
              <a:t>bầy</a:t>
            </a:r>
            <a:r>
              <a:rPr lang="vi-VN" sz="3400" b="1" dirty="0">
                <a:solidFill>
                  <a:srgbClr val="00B050"/>
                </a:solidFill>
                <a:latin typeface="+mj-lt"/>
              </a:rPr>
              <a:t> trâu lim dim</a:t>
            </a:r>
          </a:p>
          <a:p>
            <a:pPr algn="just"/>
            <a:r>
              <a:rPr lang="vi-VN" sz="3400" b="1" dirty="0" err="1">
                <a:solidFill>
                  <a:srgbClr val="00B050"/>
                </a:solidFill>
                <a:latin typeface="+mj-lt"/>
              </a:rPr>
              <a:t>Đằm</a:t>
            </a:r>
            <a:r>
              <a:rPr lang="vi-VN" sz="3400" b="1" dirty="0">
                <a:solidFill>
                  <a:srgbClr val="00B050"/>
                </a:solidFill>
                <a:latin typeface="+mj-lt"/>
              </a:rPr>
              <a:t> </a:t>
            </a:r>
            <a:r>
              <a:rPr lang="vi-VN" sz="3400" b="1" dirty="0" err="1">
                <a:solidFill>
                  <a:srgbClr val="00B050"/>
                </a:solidFill>
                <a:latin typeface="+mj-lt"/>
              </a:rPr>
              <a:t>mình</a:t>
            </a:r>
            <a:r>
              <a:rPr lang="vi-VN" sz="3400" b="1" dirty="0">
                <a:solidFill>
                  <a:srgbClr val="00B050"/>
                </a:solidFill>
                <a:latin typeface="+mj-lt"/>
              </a:rPr>
              <a:t> trong êm ả</a:t>
            </a:r>
          </a:p>
          <a:p>
            <a:pPr algn="just"/>
            <a:r>
              <a:rPr lang="vi-VN" sz="3400" b="1" dirty="0" err="1">
                <a:solidFill>
                  <a:srgbClr val="00B050"/>
                </a:solidFill>
                <a:latin typeface="+mj-lt"/>
              </a:rPr>
              <a:t>Sóng</a:t>
            </a:r>
            <a:r>
              <a:rPr lang="vi-VN" sz="3400" b="1" dirty="0">
                <a:solidFill>
                  <a:srgbClr val="00B050"/>
                </a:solidFill>
                <a:latin typeface="+mj-lt"/>
              </a:rPr>
              <a:t> long lanh </a:t>
            </a:r>
            <a:r>
              <a:rPr lang="vi-VN" sz="3400" b="1" dirty="0" err="1">
                <a:solidFill>
                  <a:srgbClr val="00B050"/>
                </a:solidFill>
                <a:latin typeface="+mj-lt"/>
              </a:rPr>
              <a:t>vẩy</a:t>
            </a:r>
            <a:r>
              <a:rPr lang="vi-VN" sz="3400" b="1" dirty="0">
                <a:solidFill>
                  <a:srgbClr val="00B050"/>
                </a:solidFill>
                <a:latin typeface="+mj-lt"/>
              </a:rPr>
              <a:t> </a:t>
            </a:r>
            <a:r>
              <a:rPr lang="vi-VN" sz="3400" b="1" dirty="0" err="1">
                <a:solidFill>
                  <a:srgbClr val="00B050"/>
                </a:solidFill>
                <a:latin typeface="+mj-lt"/>
              </a:rPr>
              <a:t>cá</a:t>
            </a:r>
            <a:endParaRPr lang="vi-VN" sz="3400" b="1" dirty="0">
              <a:solidFill>
                <a:srgbClr val="00B050"/>
              </a:solidFill>
              <a:latin typeface="+mj-lt"/>
            </a:endParaRPr>
          </a:p>
          <a:p>
            <a:pPr algn="just"/>
            <a:r>
              <a:rPr lang="vi-VN" sz="3400" b="1" dirty="0">
                <a:solidFill>
                  <a:srgbClr val="00B050"/>
                </a:solidFill>
                <a:latin typeface="+mj-lt"/>
              </a:rPr>
              <a:t>Chim </a:t>
            </a:r>
            <a:r>
              <a:rPr lang="vi-VN" sz="3400" b="1" dirty="0" err="1">
                <a:solidFill>
                  <a:srgbClr val="00B050"/>
                </a:solidFill>
                <a:latin typeface="+mj-lt"/>
              </a:rPr>
              <a:t>hót</a:t>
            </a:r>
            <a:r>
              <a:rPr lang="vi-VN" sz="3400" b="1" dirty="0">
                <a:solidFill>
                  <a:srgbClr val="00B050"/>
                </a:solidFill>
                <a:latin typeface="+mj-lt"/>
              </a:rPr>
              <a:t> trên </a:t>
            </a:r>
            <a:r>
              <a:rPr lang="vi-VN" sz="3400" b="1" dirty="0" err="1">
                <a:solidFill>
                  <a:srgbClr val="00B050"/>
                </a:solidFill>
                <a:latin typeface="+mj-lt"/>
              </a:rPr>
              <a:t>bờ</a:t>
            </a:r>
            <a:r>
              <a:rPr lang="vi-VN" sz="3400" b="1" dirty="0">
                <a:solidFill>
                  <a:srgbClr val="00B050"/>
                </a:solidFill>
                <a:latin typeface="+mj-lt"/>
              </a:rPr>
              <a:t> đê.</a:t>
            </a:r>
            <a:endParaRPr lang="en-US" sz="3400" b="1" dirty="0">
              <a:solidFill>
                <a:srgbClr val="00B050"/>
              </a:solidFill>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dirty="0">
                <a:solidFill>
                  <a:srgbClr val="7030A0"/>
                </a:solidFill>
                <a:latin typeface="+mj-lt"/>
              </a:rPr>
              <a:t>Ta nằm nghe, nằm nghe</a:t>
            </a:r>
          </a:p>
          <a:p>
            <a:pPr algn="just"/>
            <a:r>
              <a:rPr lang="vi-VN" sz="3400" b="1" dirty="0">
                <a:solidFill>
                  <a:srgbClr val="7030A0"/>
                </a:solidFill>
                <a:latin typeface="+mj-lt"/>
              </a:rPr>
              <a:t>Giữa bốn bề ngây ngất</a:t>
            </a:r>
          </a:p>
          <a:p>
            <a:pPr algn="just"/>
            <a:r>
              <a:rPr lang="vi-VN" sz="3400" b="1" dirty="0">
                <a:solidFill>
                  <a:srgbClr val="7030A0"/>
                </a:solidFill>
                <a:latin typeface="+mj-lt"/>
              </a:rPr>
              <a:t>Mùi vôi xây rất say</a:t>
            </a:r>
          </a:p>
          <a:p>
            <a:pPr algn="just"/>
            <a:r>
              <a:rPr lang="vi-VN" sz="3400" b="1" dirty="0">
                <a:solidFill>
                  <a:srgbClr val="7030A0"/>
                </a:solidFill>
                <a:latin typeface="+mj-lt"/>
              </a:rPr>
              <a:t>Mùi lán cưa ngọt mát</a:t>
            </a:r>
          </a:p>
          <a:p>
            <a:pPr algn="just"/>
            <a:r>
              <a:rPr lang="vi-VN" sz="3400" b="1" dirty="0">
                <a:solidFill>
                  <a:srgbClr val="7030A0"/>
                </a:solidFill>
                <a:latin typeface="+mj-lt"/>
              </a:rPr>
              <a:t>Trong đạn bom đổ nát</a:t>
            </a:r>
          </a:p>
          <a:p>
            <a:pPr algn="just"/>
            <a:r>
              <a:rPr lang="vi-VN" sz="3400" b="1" dirty="0">
                <a:solidFill>
                  <a:srgbClr val="7030A0"/>
                </a:solidFill>
                <a:latin typeface="+mj-lt"/>
              </a:rPr>
              <a:t>Bừng tươi nụ ngói hồng</a:t>
            </a:r>
          </a:p>
          <a:p>
            <a:pPr algn="just"/>
            <a:r>
              <a:rPr lang="vi-VN" sz="3400" b="1" dirty="0">
                <a:solidFill>
                  <a:srgbClr val="7030A0"/>
                </a:solidFill>
                <a:latin typeface="+mj-lt"/>
              </a:rPr>
              <a:t>Đồng vàng hoa lúa trổ</a:t>
            </a:r>
          </a:p>
          <a:p>
            <a:pPr algn="just"/>
            <a:r>
              <a:rPr lang="vi-VN" sz="3400" b="1" dirty="0">
                <a:solidFill>
                  <a:srgbClr val="7030A0"/>
                </a:solidFill>
                <a:latin typeface="+mj-lt"/>
              </a:rPr>
              <a:t>Khói nở xòa như bông.</a:t>
            </a:r>
            <a:endParaRPr lang="en-US" sz="3400" b="1" dirty="0">
              <a:solidFill>
                <a:srgbClr val="7030A0"/>
              </a:solidFill>
              <a:latin typeface="+mj-lt"/>
            </a:endParaRPr>
          </a:p>
          <a:p>
            <a:pPr algn="r">
              <a:lnSpc>
                <a:spcPct val="150000"/>
              </a:lnSpc>
            </a:pP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Duy</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Thông</a:t>
            </a:r>
            <a:endParaRPr lang="vi-VN" sz="4400" dirty="0">
              <a:solidFill>
                <a:srgbClr val="C00000"/>
              </a:solidFill>
              <a:effectLst>
                <a:outerShdw blurRad="12700" dist="38100" dir="2700000" algn="tl">
                  <a:schemeClr val="accent2">
                    <a:lumMod val="60000"/>
                    <a:lumOff val="40000"/>
                  </a:schemeClr>
                </a:outerShdw>
              </a:effectLst>
              <a:latin typeface="OpenSans"/>
            </a:endParaRPr>
          </a:p>
        </p:txBody>
      </p:sp>
      <p:pic>
        <p:nvPicPr>
          <p:cNvPr id="5" name="Picture 25" descr="A picture containing text&#10;&#10;Description automatically generated">
            <a:extLst>
              <a:ext uri="{FF2B5EF4-FFF2-40B4-BE49-F238E27FC236}">
                <a16:creationId xmlns:a16="http://schemas.microsoft.com/office/drawing/2014/main" id="{CD76CB07-6190-4575-8172-F72D217E981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3151276" y="1866900"/>
            <a:ext cx="887323" cy="1172495"/>
          </a:xfrm>
          <a:prstGeom prst="rect">
            <a:avLst/>
          </a:prstGeom>
        </p:spPr>
      </p:pic>
      <p:pic>
        <p:nvPicPr>
          <p:cNvPr id="6" name="Picture 34" descr="A picture containing text&#10;&#10;Description automatically generated">
            <a:extLst>
              <a:ext uri="{FF2B5EF4-FFF2-40B4-BE49-F238E27FC236}">
                <a16:creationId xmlns:a16="http://schemas.microsoft.com/office/drawing/2014/main" id="{FA567DE1-3B55-438F-A1AC-A3ECDC4A8FF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3046557" y="4483790"/>
            <a:ext cx="998513" cy="1319420"/>
          </a:xfrm>
          <a:prstGeom prst="rect">
            <a:avLst/>
          </a:prstGeom>
        </p:spPr>
      </p:pic>
      <p:pic>
        <p:nvPicPr>
          <p:cNvPr id="7" name="Picture 39" descr="A picture containing text&#10;&#10;Description automatically generated">
            <a:extLst>
              <a:ext uri="{FF2B5EF4-FFF2-40B4-BE49-F238E27FC236}">
                <a16:creationId xmlns:a16="http://schemas.microsoft.com/office/drawing/2014/main" id="{23544BC7-8A25-4C08-AE2F-14AB9F436B4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9841687" y="2171700"/>
            <a:ext cx="902513" cy="1192566"/>
          </a:xfrm>
          <a:prstGeom prst="rect">
            <a:avLst/>
          </a:prstGeom>
        </p:spPr>
      </p:pic>
    </p:spTree>
    <p:extLst>
      <p:ext uri="{BB962C8B-B14F-4D97-AF65-F5344CB8AC3E}">
        <p14:creationId xmlns:p14="http://schemas.microsoft.com/office/powerpoint/2010/main" val="4013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0" y="2476500"/>
            <a:ext cx="10820400" cy="6217087"/>
          </a:xfrm>
          <a:prstGeom prst="rect">
            <a:avLst/>
          </a:prstGeom>
          <a:noFill/>
        </p:spPr>
        <p:txBody>
          <a:bodyPr wrap="square">
            <a:spAutoFit/>
          </a:bodyPr>
          <a:lstStyle/>
          <a:p>
            <a:pPr algn="ct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đọc</a:t>
            </a:r>
            <a:endPar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endParaRPr>
          </a:p>
          <a:p>
            <a:pPr algn="ct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lần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1</a:t>
            </a:r>
            <a:endParaRPr lang="en-US" sz="3200" dirty="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46994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dirty="0" err="1">
                <a:solidFill>
                  <a:srgbClr val="FF0000"/>
                </a:solidFill>
                <a:latin typeface="+mj-lt"/>
              </a:rPr>
              <a:t>Bè</a:t>
            </a:r>
            <a:r>
              <a:rPr lang="vi-VN" sz="3400" b="1" dirty="0">
                <a:solidFill>
                  <a:srgbClr val="FF0000"/>
                </a:solidFill>
                <a:latin typeface="+mj-lt"/>
              </a:rPr>
              <a:t> ta xuôi sông La</a:t>
            </a:r>
          </a:p>
          <a:p>
            <a:pPr algn="just"/>
            <a:r>
              <a:rPr lang="vi-VN" sz="3400" b="1" dirty="0">
                <a:solidFill>
                  <a:srgbClr val="FF0000"/>
                </a:solidFill>
                <a:latin typeface="+mj-lt"/>
              </a:rPr>
              <a:t>Dẻ cau cùng táu mật</a:t>
            </a:r>
          </a:p>
          <a:p>
            <a:pPr algn="just"/>
            <a:r>
              <a:rPr lang="vi-VN" sz="3400" b="1" dirty="0">
                <a:solidFill>
                  <a:srgbClr val="FF0000"/>
                </a:solidFill>
                <a:latin typeface="+mj-lt"/>
              </a:rPr>
              <a:t>Muồng đen và trai đất</a:t>
            </a:r>
          </a:p>
          <a:p>
            <a:pPr algn="just"/>
            <a:r>
              <a:rPr lang="vi-VN" sz="3400" b="1" dirty="0">
                <a:solidFill>
                  <a:srgbClr val="FF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B050"/>
                </a:solidFill>
                <a:latin typeface="+mj-lt"/>
              </a:rPr>
              <a:t>Sông La ơi sông La</a:t>
            </a:r>
          </a:p>
          <a:p>
            <a:pPr algn="just"/>
            <a:r>
              <a:rPr lang="vi-VN" sz="3400" b="1" dirty="0">
                <a:solidFill>
                  <a:srgbClr val="00B050"/>
                </a:solidFill>
                <a:latin typeface="+mj-lt"/>
              </a:rPr>
              <a:t>Trong veo như ánh mắt</a:t>
            </a:r>
          </a:p>
          <a:p>
            <a:pPr algn="just"/>
            <a:r>
              <a:rPr lang="vi-VN" sz="3400" b="1" dirty="0">
                <a:solidFill>
                  <a:srgbClr val="00B050"/>
                </a:solidFill>
                <a:latin typeface="+mj-lt"/>
              </a:rPr>
              <a:t>Bờ tre xanh im mát</a:t>
            </a:r>
          </a:p>
          <a:p>
            <a:pPr algn="just"/>
            <a:r>
              <a:rPr lang="vi-VN" sz="3400" b="1" dirty="0">
                <a:solidFill>
                  <a:srgbClr val="00B050"/>
                </a:solidFill>
                <a:latin typeface="+mj-lt"/>
              </a:rPr>
              <a:t>Mươn mướt đôi hàng mi.</a:t>
            </a:r>
            <a:endParaRPr lang="en-US" sz="3400" b="1" dirty="0">
              <a:solidFill>
                <a:srgbClr val="00B050"/>
              </a:solidFill>
              <a:latin typeface="+mj-lt"/>
            </a:endParaRPr>
          </a:p>
          <a:p>
            <a:pPr algn="just"/>
            <a:r>
              <a:rPr lang="vi-VN" sz="3400" b="1" dirty="0" err="1">
                <a:solidFill>
                  <a:srgbClr val="00B050"/>
                </a:solidFill>
                <a:latin typeface="+mj-lt"/>
              </a:rPr>
              <a:t>Bè</a:t>
            </a:r>
            <a:r>
              <a:rPr lang="vi-VN" sz="3400" b="1" dirty="0">
                <a:solidFill>
                  <a:srgbClr val="00B050"/>
                </a:solidFill>
                <a:latin typeface="+mj-lt"/>
              </a:rPr>
              <a:t> đi </a:t>
            </a:r>
            <a:r>
              <a:rPr lang="vi-VN" sz="3400" b="1" dirty="0" err="1">
                <a:solidFill>
                  <a:srgbClr val="00B050"/>
                </a:solidFill>
                <a:latin typeface="+mj-lt"/>
              </a:rPr>
              <a:t>chiều</a:t>
            </a:r>
            <a:r>
              <a:rPr lang="vi-VN" sz="3400" b="1" dirty="0">
                <a:solidFill>
                  <a:srgbClr val="00B050"/>
                </a:solidFill>
                <a:latin typeface="+mj-lt"/>
              </a:rPr>
              <a:t> </a:t>
            </a:r>
            <a:r>
              <a:rPr lang="vi-VN" sz="3400" b="1" dirty="0" err="1">
                <a:solidFill>
                  <a:srgbClr val="00B050"/>
                </a:solidFill>
                <a:latin typeface="+mj-lt"/>
              </a:rPr>
              <a:t>thầm</a:t>
            </a:r>
            <a:r>
              <a:rPr lang="vi-VN" sz="3400" b="1" dirty="0">
                <a:solidFill>
                  <a:srgbClr val="00B050"/>
                </a:solidFill>
                <a:latin typeface="+mj-lt"/>
              </a:rPr>
              <a:t> </a:t>
            </a:r>
            <a:r>
              <a:rPr lang="vi-VN" sz="3400" b="1" dirty="0" err="1">
                <a:solidFill>
                  <a:srgbClr val="00B050"/>
                </a:solidFill>
                <a:latin typeface="+mj-lt"/>
              </a:rPr>
              <a:t>thì</a:t>
            </a:r>
            <a:endParaRPr lang="vi-VN" sz="3400" b="1" dirty="0">
              <a:solidFill>
                <a:srgbClr val="00B050"/>
              </a:solidFill>
              <a:latin typeface="+mj-lt"/>
            </a:endParaRPr>
          </a:p>
          <a:p>
            <a:pPr algn="just"/>
            <a:r>
              <a:rPr lang="vi-VN" sz="3400" b="1" dirty="0" err="1">
                <a:solidFill>
                  <a:srgbClr val="00B050"/>
                </a:solidFill>
                <a:latin typeface="+mj-lt"/>
              </a:rPr>
              <a:t>Gỗ</a:t>
            </a:r>
            <a:r>
              <a:rPr lang="vi-VN" sz="3400" b="1" dirty="0">
                <a:solidFill>
                  <a:srgbClr val="00B050"/>
                </a:solidFill>
                <a:latin typeface="+mj-lt"/>
              </a:rPr>
              <a:t> </a:t>
            </a:r>
            <a:r>
              <a:rPr lang="vi-VN" sz="3400" b="1" dirty="0" err="1">
                <a:solidFill>
                  <a:srgbClr val="00B050"/>
                </a:solidFill>
                <a:latin typeface="+mj-lt"/>
              </a:rPr>
              <a:t>lượn</a:t>
            </a:r>
            <a:r>
              <a:rPr lang="vi-VN" sz="3400" b="1" dirty="0">
                <a:solidFill>
                  <a:srgbClr val="00B050"/>
                </a:solidFill>
                <a:latin typeface="+mj-lt"/>
              </a:rPr>
              <a:t> </a:t>
            </a:r>
            <a:r>
              <a:rPr lang="vi-VN" sz="3400" b="1" dirty="0" err="1">
                <a:solidFill>
                  <a:srgbClr val="00B050"/>
                </a:solidFill>
                <a:latin typeface="+mj-lt"/>
              </a:rPr>
              <a:t>đàn</a:t>
            </a:r>
            <a:r>
              <a:rPr lang="vi-VN" sz="3400" b="1" dirty="0">
                <a:solidFill>
                  <a:srgbClr val="00B050"/>
                </a:solidFill>
                <a:latin typeface="+mj-lt"/>
              </a:rPr>
              <a:t> thong </a:t>
            </a:r>
            <a:r>
              <a:rPr lang="vi-VN" sz="3400" b="1" dirty="0" err="1">
                <a:solidFill>
                  <a:srgbClr val="00B050"/>
                </a:solidFill>
                <a:latin typeface="+mj-lt"/>
              </a:rPr>
              <a:t>thả</a:t>
            </a:r>
            <a:endParaRPr lang="vi-VN" sz="3400" b="1" dirty="0">
              <a:solidFill>
                <a:srgbClr val="00B050"/>
              </a:solidFill>
              <a:latin typeface="+mj-lt"/>
            </a:endParaRPr>
          </a:p>
          <a:p>
            <a:pPr algn="just"/>
            <a:r>
              <a:rPr lang="vi-VN" sz="3400" b="1" dirty="0">
                <a:solidFill>
                  <a:srgbClr val="00B050"/>
                </a:solidFill>
                <a:latin typeface="+mj-lt"/>
              </a:rPr>
              <a:t>Như </a:t>
            </a:r>
            <a:r>
              <a:rPr lang="vi-VN" sz="3400" b="1" dirty="0" err="1">
                <a:solidFill>
                  <a:srgbClr val="00B050"/>
                </a:solidFill>
                <a:latin typeface="+mj-lt"/>
              </a:rPr>
              <a:t>bầy</a:t>
            </a:r>
            <a:r>
              <a:rPr lang="vi-VN" sz="3400" b="1" dirty="0">
                <a:solidFill>
                  <a:srgbClr val="00B050"/>
                </a:solidFill>
                <a:latin typeface="+mj-lt"/>
              </a:rPr>
              <a:t> trâu lim dim</a:t>
            </a:r>
          </a:p>
          <a:p>
            <a:pPr algn="just"/>
            <a:r>
              <a:rPr lang="vi-VN" sz="3400" b="1" dirty="0" err="1">
                <a:solidFill>
                  <a:srgbClr val="00B050"/>
                </a:solidFill>
                <a:latin typeface="+mj-lt"/>
              </a:rPr>
              <a:t>Đằm</a:t>
            </a:r>
            <a:r>
              <a:rPr lang="vi-VN" sz="3400" b="1" dirty="0">
                <a:solidFill>
                  <a:srgbClr val="00B050"/>
                </a:solidFill>
                <a:latin typeface="+mj-lt"/>
              </a:rPr>
              <a:t> </a:t>
            </a:r>
            <a:r>
              <a:rPr lang="vi-VN" sz="3400" b="1" dirty="0" err="1">
                <a:solidFill>
                  <a:srgbClr val="00B050"/>
                </a:solidFill>
                <a:latin typeface="+mj-lt"/>
              </a:rPr>
              <a:t>mình</a:t>
            </a:r>
            <a:r>
              <a:rPr lang="vi-VN" sz="3400" b="1" dirty="0">
                <a:solidFill>
                  <a:srgbClr val="00B050"/>
                </a:solidFill>
                <a:latin typeface="+mj-lt"/>
              </a:rPr>
              <a:t> trong êm ả</a:t>
            </a:r>
          </a:p>
          <a:p>
            <a:pPr algn="just"/>
            <a:r>
              <a:rPr lang="vi-VN" sz="3400" b="1" dirty="0" err="1">
                <a:solidFill>
                  <a:srgbClr val="00B050"/>
                </a:solidFill>
                <a:latin typeface="+mj-lt"/>
              </a:rPr>
              <a:t>Sóng</a:t>
            </a:r>
            <a:r>
              <a:rPr lang="vi-VN" sz="3400" b="1" dirty="0">
                <a:solidFill>
                  <a:srgbClr val="00B050"/>
                </a:solidFill>
                <a:latin typeface="+mj-lt"/>
              </a:rPr>
              <a:t> long lanh </a:t>
            </a:r>
            <a:r>
              <a:rPr lang="vi-VN" sz="3400" b="1" dirty="0" err="1">
                <a:solidFill>
                  <a:srgbClr val="00B050"/>
                </a:solidFill>
                <a:latin typeface="+mj-lt"/>
              </a:rPr>
              <a:t>vẩy</a:t>
            </a:r>
            <a:r>
              <a:rPr lang="vi-VN" sz="3400" b="1" dirty="0">
                <a:solidFill>
                  <a:srgbClr val="00B050"/>
                </a:solidFill>
                <a:latin typeface="+mj-lt"/>
              </a:rPr>
              <a:t> </a:t>
            </a:r>
            <a:r>
              <a:rPr lang="vi-VN" sz="3400" b="1" dirty="0" err="1">
                <a:solidFill>
                  <a:srgbClr val="00B050"/>
                </a:solidFill>
                <a:latin typeface="+mj-lt"/>
              </a:rPr>
              <a:t>cá</a:t>
            </a:r>
            <a:endParaRPr lang="vi-VN" sz="3400" b="1" dirty="0">
              <a:solidFill>
                <a:srgbClr val="00B050"/>
              </a:solidFill>
              <a:latin typeface="+mj-lt"/>
            </a:endParaRPr>
          </a:p>
          <a:p>
            <a:pPr algn="just"/>
            <a:r>
              <a:rPr lang="vi-VN" sz="3400" b="1" dirty="0">
                <a:solidFill>
                  <a:srgbClr val="00B050"/>
                </a:solidFill>
                <a:latin typeface="+mj-lt"/>
              </a:rPr>
              <a:t>Chim </a:t>
            </a:r>
            <a:r>
              <a:rPr lang="vi-VN" sz="3400" b="1" dirty="0" err="1">
                <a:solidFill>
                  <a:srgbClr val="00B050"/>
                </a:solidFill>
                <a:latin typeface="+mj-lt"/>
              </a:rPr>
              <a:t>hót</a:t>
            </a:r>
            <a:r>
              <a:rPr lang="vi-VN" sz="3400" b="1" dirty="0">
                <a:solidFill>
                  <a:srgbClr val="00B050"/>
                </a:solidFill>
                <a:latin typeface="+mj-lt"/>
              </a:rPr>
              <a:t> trên </a:t>
            </a:r>
            <a:r>
              <a:rPr lang="vi-VN" sz="3400" b="1" dirty="0" err="1">
                <a:solidFill>
                  <a:srgbClr val="00B050"/>
                </a:solidFill>
                <a:latin typeface="+mj-lt"/>
              </a:rPr>
              <a:t>bờ</a:t>
            </a:r>
            <a:r>
              <a:rPr lang="vi-VN" sz="3400" b="1" dirty="0">
                <a:solidFill>
                  <a:srgbClr val="00B050"/>
                </a:solidFill>
                <a:latin typeface="+mj-lt"/>
              </a:rPr>
              <a:t> đê.</a:t>
            </a:r>
            <a:endParaRPr lang="en-US" sz="3400" b="1" dirty="0">
              <a:solidFill>
                <a:srgbClr val="00B050"/>
              </a:solidFill>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dirty="0">
                <a:solidFill>
                  <a:srgbClr val="7030A0"/>
                </a:solidFill>
                <a:latin typeface="+mj-lt"/>
              </a:rPr>
              <a:t>Ta nằm nghe, nằm nghe</a:t>
            </a:r>
          </a:p>
          <a:p>
            <a:pPr algn="just"/>
            <a:r>
              <a:rPr lang="vi-VN" sz="3400" b="1" dirty="0">
                <a:solidFill>
                  <a:srgbClr val="7030A0"/>
                </a:solidFill>
                <a:latin typeface="+mj-lt"/>
              </a:rPr>
              <a:t>Giữa bốn bề ngây ngất</a:t>
            </a:r>
          </a:p>
          <a:p>
            <a:pPr algn="just"/>
            <a:r>
              <a:rPr lang="vi-VN" sz="3400" b="1" dirty="0">
                <a:solidFill>
                  <a:srgbClr val="7030A0"/>
                </a:solidFill>
                <a:latin typeface="+mj-lt"/>
              </a:rPr>
              <a:t>Mùi vôi xây rất say</a:t>
            </a:r>
          </a:p>
          <a:p>
            <a:pPr algn="just"/>
            <a:r>
              <a:rPr lang="vi-VN" sz="3400" b="1" dirty="0">
                <a:solidFill>
                  <a:srgbClr val="7030A0"/>
                </a:solidFill>
                <a:latin typeface="+mj-lt"/>
              </a:rPr>
              <a:t>Mùi lán cưa ngọt mát</a:t>
            </a:r>
          </a:p>
          <a:p>
            <a:pPr algn="just"/>
            <a:r>
              <a:rPr lang="vi-VN" sz="3400" b="1" dirty="0">
                <a:solidFill>
                  <a:srgbClr val="7030A0"/>
                </a:solidFill>
                <a:latin typeface="+mj-lt"/>
              </a:rPr>
              <a:t>Trong đạn bom đổ nát</a:t>
            </a:r>
          </a:p>
          <a:p>
            <a:pPr algn="just"/>
            <a:r>
              <a:rPr lang="vi-VN" sz="3400" b="1" dirty="0">
                <a:solidFill>
                  <a:srgbClr val="7030A0"/>
                </a:solidFill>
                <a:latin typeface="+mj-lt"/>
              </a:rPr>
              <a:t>Bừng tươi nụ ngói hồng</a:t>
            </a:r>
          </a:p>
          <a:p>
            <a:pPr algn="just"/>
            <a:r>
              <a:rPr lang="vi-VN" sz="3400" b="1" dirty="0">
                <a:solidFill>
                  <a:srgbClr val="7030A0"/>
                </a:solidFill>
                <a:latin typeface="+mj-lt"/>
              </a:rPr>
              <a:t>Đồng vàng hoa lúa trổ</a:t>
            </a:r>
          </a:p>
          <a:p>
            <a:pPr algn="just"/>
            <a:r>
              <a:rPr lang="vi-VN" sz="3400" b="1" dirty="0">
                <a:solidFill>
                  <a:srgbClr val="7030A0"/>
                </a:solidFill>
                <a:latin typeface="+mj-lt"/>
              </a:rPr>
              <a:t>Khói nở xòa như bông.</a:t>
            </a:r>
            <a:endParaRPr lang="en-US" sz="3400" b="1" dirty="0">
              <a:solidFill>
                <a:srgbClr val="7030A0"/>
              </a:solidFill>
              <a:latin typeface="+mj-lt"/>
            </a:endParaRPr>
          </a:p>
          <a:p>
            <a:pPr algn="r">
              <a:lnSpc>
                <a:spcPct val="150000"/>
              </a:lnSpc>
            </a:pP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Duy</a:t>
            </a:r>
            <a:r>
              <a:rPr lang="en-US" sz="4400" b="1" dirty="0">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 </a:t>
            </a:r>
            <a:r>
              <a:rPr lang="en-US" sz="4400" b="1" dirty="0" err="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Thông</a:t>
            </a:r>
            <a:endParaRPr lang="vi-VN" sz="4400" dirty="0">
              <a:solidFill>
                <a:srgbClr val="C00000"/>
              </a:solidFill>
              <a:effectLst>
                <a:outerShdw blurRad="12700" dist="38100" dir="2700000" algn="tl">
                  <a:schemeClr val="accent2">
                    <a:lumMod val="60000"/>
                    <a:lumOff val="40000"/>
                  </a:schemeClr>
                </a:outerShdw>
              </a:effectLst>
              <a:latin typeface="OpenSans"/>
            </a:endParaRPr>
          </a:p>
        </p:txBody>
      </p:sp>
      <p:pic>
        <p:nvPicPr>
          <p:cNvPr id="5" name="Picture 25" descr="A picture containing text&#10;&#10;Description automatically generated">
            <a:extLst>
              <a:ext uri="{FF2B5EF4-FFF2-40B4-BE49-F238E27FC236}">
                <a16:creationId xmlns:a16="http://schemas.microsoft.com/office/drawing/2014/main" id="{E7C16265-165B-4811-AD9A-2984AB9A749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3151276" y="1866900"/>
            <a:ext cx="887323" cy="1172495"/>
          </a:xfrm>
          <a:prstGeom prst="rect">
            <a:avLst/>
          </a:prstGeom>
        </p:spPr>
      </p:pic>
      <p:pic>
        <p:nvPicPr>
          <p:cNvPr id="6" name="Picture 34" descr="A picture containing text&#10;&#10;Description automatically generated">
            <a:extLst>
              <a:ext uri="{FF2B5EF4-FFF2-40B4-BE49-F238E27FC236}">
                <a16:creationId xmlns:a16="http://schemas.microsoft.com/office/drawing/2014/main" id="{F83EAD98-2446-4C29-8DBF-5A3736C3C9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3046557" y="4483790"/>
            <a:ext cx="998513" cy="1319420"/>
          </a:xfrm>
          <a:prstGeom prst="rect">
            <a:avLst/>
          </a:prstGeom>
        </p:spPr>
      </p:pic>
      <p:pic>
        <p:nvPicPr>
          <p:cNvPr id="7" name="Picture 39" descr="A picture containing text&#10;&#10;Description automatically generated">
            <a:extLst>
              <a:ext uri="{FF2B5EF4-FFF2-40B4-BE49-F238E27FC236}">
                <a16:creationId xmlns:a16="http://schemas.microsoft.com/office/drawing/2014/main" id="{FC6AD494-4D14-47B6-84A0-8DF8114A887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9841687" y="2171700"/>
            <a:ext cx="902513" cy="1192566"/>
          </a:xfrm>
          <a:prstGeom prst="rect">
            <a:avLst/>
          </a:prstGeom>
        </p:spPr>
      </p:pic>
    </p:spTree>
    <p:extLst>
      <p:ext uri="{BB962C8B-B14F-4D97-AF65-F5344CB8AC3E}">
        <p14:creationId xmlns:p14="http://schemas.microsoft.com/office/powerpoint/2010/main" val="105013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Times New Roman" panose="02020603050405020304" pitchFamily="18" charset="0"/>
                  <a:ea typeface="微软雅黑" pitchFamily="34" charset="-122"/>
                  <a:cs typeface="Times New Roman" panose="02020603050405020304" pitchFamily="18" charset="0"/>
                </a:rPr>
                <a:t>lán cưa</a:t>
              </a:r>
              <a:endParaRPr lang="zh-CN" altLang="en-US" sz="6000" b="1" dirty="0">
                <a:solidFill>
                  <a:srgbClr val="4C7E7B"/>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67437" y="762238"/>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914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 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89535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Times New Roman" panose="02020603050405020304" pitchFamily="18" charset="0"/>
                  <a:ea typeface="微软雅黑" pitchFamily="34" charset="-122"/>
                  <a:cs typeface="Times New Roman" panose="02020603050405020304" pitchFamily="18" charset="0"/>
                </a:rPr>
                <a:t>mươn mướt</a:t>
              </a:r>
              <a:endParaRPr lang="zh-CN" altLang="en-US" sz="6000" b="1" dirty="0">
                <a:solidFill>
                  <a:srgbClr val="7663A3"/>
                </a:solidFill>
                <a:latin typeface="Times New Roman" panose="02020603050405020304" pitchFamily="18" charset="0"/>
                <a:ea typeface="微软雅黑" pitchFamily="34" charset="-122"/>
                <a:cs typeface="Times New Roman" panose="02020603050405020304" pitchFamily="18"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2947601" y="3783597"/>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0" y="2476500"/>
            <a:ext cx="10820400" cy="6217087"/>
          </a:xfrm>
          <a:prstGeom prst="rect">
            <a:avLst/>
          </a:prstGeom>
          <a:noFill/>
        </p:spPr>
        <p:txBody>
          <a:bodyPr wrap="square">
            <a:spAutoFit/>
          </a:bodyPr>
          <a:lstStyle/>
          <a:p>
            <a:pPr algn="ct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a:t>
            </a: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đọc</a:t>
            </a:r>
            <a:endPar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endParaRPr>
          </a:p>
          <a:p>
            <a:pPr algn="ctr"/>
            <a:r>
              <a:rPr lang="en-US" sz="19900" b="1" dirty="0" err="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lần</a:t>
            </a:r>
            <a:r>
              <a:rPr lang="en-US" sz="19900" b="1" dirty="0">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 2</a:t>
            </a:r>
            <a:endParaRPr lang="en-US" sz="3200" dirty="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20245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TotalTime>
  <Words>1213</Words>
  <Application>Microsoft Office PowerPoint</Application>
  <PresentationFormat>Tùy chỉnh</PresentationFormat>
  <Paragraphs>190</Paragraphs>
  <Slides>31</Slides>
  <Notes>1</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31</vt:i4>
      </vt:variant>
    </vt:vector>
  </HeadingPairs>
  <TitlesOfParts>
    <vt:vector size="41" baseType="lpstr">
      <vt:lpstr>UTM Mabella</vt:lpstr>
      <vt:lpstr>UTM Showcard</vt:lpstr>
      <vt:lpstr>Roboto</vt:lpstr>
      <vt:lpstr>UTM Aquarelle</vt:lpstr>
      <vt:lpstr>Times New Roman</vt:lpstr>
      <vt:lpstr>Wingdings</vt:lpstr>
      <vt:lpstr>Arial</vt:lpstr>
      <vt:lpstr>Calibri</vt:lpstr>
      <vt:lpstr>OpenSans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xuoi song La</dc:title>
  <dc:subject>Tap doc 4</dc:subject>
  <dc:creator>KTUTS</dc:creator>
  <cp:keywords>YenVu</cp:keywords>
  <cp:lastModifiedBy>Hồ Thị Hồng Linh</cp:lastModifiedBy>
  <cp:revision>27</cp:revision>
  <dcterms:created xsi:type="dcterms:W3CDTF">2006-08-16T00:00:00Z</dcterms:created>
  <dcterms:modified xsi:type="dcterms:W3CDTF">2022-03-25T15:52:21Z</dcterms:modified>
  <dc:identifier>DAE06et-PCo</dc:identifier>
  <cp:version>B29</cp:version>
</cp:coreProperties>
</file>